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5" r:id="rId5"/>
    <p:sldId id="268" r:id="rId6"/>
    <p:sldId id="258" r:id="rId7"/>
    <p:sldId id="259" r:id="rId8"/>
    <p:sldId id="260" r:id="rId9"/>
    <p:sldId id="261" r:id="rId10"/>
    <p:sldId id="262" r:id="rId11"/>
    <p:sldId id="263" r:id="rId12"/>
    <p:sldId id="269" r:id="rId13"/>
    <p:sldId id="270" r:id="rId14"/>
    <p:sldId id="271" r:id="rId15"/>
    <p:sldId id="272" r:id="rId16"/>
    <p:sldId id="273" r:id="rId17"/>
    <p:sldId id="274" r:id="rId18"/>
    <p:sldId id="275" r:id="rId19"/>
    <p:sldId id="276" r:id="rId20"/>
    <p:sldId id="277"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7065-E200-4F5B-BDBF-D67A9831B8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5167DDCD-ABAB-49FE-BC7C-CA732256CE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6EE7036F-1239-497A-85A8-1DF837AC2E43}"/>
              </a:ext>
            </a:extLst>
          </p:cNvPr>
          <p:cNvSpPr>
            <a:spLocks noGrp="1"/>
          </p:cNvSpPr>
          <p:nvPr>
            <p:ph type="dt" sz="half" idx="10"/>
          </p:nvPr>
        </p:nvSpPr>
        <p:spPr/>
        <p:txBody>
          <a:bodyPr/>
          <a:lstStyle/>
          <a:p>
            <a:fld id="{A71F4D78-9B3A-47E0-B5F1-F4593DC7E41A}" type="datetimeFigureOut">
              <a:rPr lang="en-MY" smtClean="0"/>
              <a:t>22/8/2024</a:t>
            </a:fld>
            <a:endParaRPr lang="en-MY"/>
          </a:p>
        </p:txBody>
      </p:sp>
      <p:sp>
        <p:nvSpPr>
          <p:cNvPr id="5" name="Footer Placeholder 4">
            <a:extLst>
              <a:ext uri="{FF2B5EF4-FFF2-40B4-BE49-F238E27FC236}">
                <a16:creationId xmlns:a16="http://schemas.microsoft.com/office/drawing/2014/main" id="{1F5486E2-1143-49D0-A4A9-6C713E4DB3C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F9908A0-678A-45CD-9E4E-76063898A0F2}"/>
              </a:ext>
            </a:extLst>
          </p:cNvPr>
          <p:cNvSpPr>
            <a:spLocks noGrp="1"/>
          </p:cNvSpPr>
          <p:nvPr>
            <p:ph type="sldNum" sz="quarter" idx="12"/>
          </p:nvPr>
        </p:nvSpPr>
        <p:spPr/>
        <p:txBody>
          <a:bodyPr/>
          <a:lstStyle/>
          <a:p>
            <a:fld id="{12D58E57-BF00-40C2-BAD4-823DE2E8792E}" type="slidenum">
              <a:rPr lang="en-MY" smtClean="0"/>
              <a:t>‹#›</a:t>
            </a:fld>
            <a:endParaRPr lang="en-MY"/>
          </a:p>
        </p:txBody>
      </p:sp>
    </p:spTree>
    <p:extLst>
      <p:ext uri="{BB962C8B-B14F-4D97-AF65-F5344CB8AC3E}">
        <p14:creationId xmlns:p14="http://schemas.microsoft.com/office/powerpoint/2010/main" val="1143294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3DA1-4DA7-449F-AA3A-BE484E5B7D44}"/>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C944B34D-3BC1-46F4-AD6C-74E8A54309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4F71AF70-0E38-4EBD-A913-AF2A72381C32}"/>
              </a:ext>
            </a:extLst>
          </p:cNvPr>
          <p:cNvSpPr>
            <a:spLocks noGrp="1"/>
          </p:cNvSpPr>
          <p:nvPr>
            <p:ph type="dt" sz="half" idx="10"/>
          </p:nvPr>
        </p:nvSpPr>
        <p:spPr/>
        <p:txBody>
          <a:bodyPr/>
          <a:lstStyle/>
          <a:p>
            <a:fld id="{A71F4D78-9B3A-47E0-B5F1-F4593DC7E41A}" type="datetimeFigureOut">
              <a:rPr lang="en-MY" smtClean="0"/>
              <a:t>22/8/2024</a:t>
            </a:fld>
            <a:endParaRPr lang="en-MY"/>
          </a:p>
        </p:txBody>
      </p:sp>
      <p:sp>
        <p:nvSpPr>
          <p:cNvPr id="5" name="Footer Placeholder 4">
            <a:extLst>
              <a:ext uri="{FF2B5EF4-FFF2-40B4-BE49-F238E27FC236}">
                <a16:creationId xmlns:a16="http://schemas.microsoft.com/office/drawing/2014/main" id="{DCDCEE4C-19A3-4F6E-9446-7399320022F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51F9C63-9CA5-4B5E-BB9B-D9F50E484D66}"/>
              </a:ext>
            </a:extLst>
          </p:cNvPr>
          <p:cNvSpPr>
            <a:spLocks noGrp="1"/>
          </p:cNvSpPr>
          <p:nvPr>
            <p:ph type="sldNum" sz="quarter" idx="12"/>
          </p:nvPr>
        </p:nvSpPr>
        <p:spPr/>
        <p:txBody>
          <a:bodyPr/>
          <a:lstStyle/>
          <a:p>
            <a:fld id="{12D58E57-BF00-40C2-BAD4-823DE2E8792E}" type="slidenum">
              <a:rPr lang="en-MY" smtClean="0"/>
              <a:t>‹#›</a:t>
            </a:fld>
            <a:endParaRPr lang="en-MY"/>
          </a:p>
        </p:txBody>
      </p:sp>
    </p:spTree>
    <p:extLst>
      <p:ext uri="{BB962C8B-B14F-4D97-AF65-F5344CB8AC3E}">
        <p14:creationId xmlns:p14="http://schemas.microsoft.com/office/powerpoint/2010/main" val="231837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F9EFB8-3654-42F6-8A12-7D7E515255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E9A38720-3562-4A61-86DF-C7E443D8D4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BEC4B1B-91E6-4899-9458-1317F1239EBF}"/>
              </a:ext>
            </a:extLst>
          </p:cNvPr>
          <p:cNvSpPr>
            <a:spLocks noGrp="1"/>
          </p:cNvSpPr>
          <p:nvPr>
            <p:ph type="dt" sz="half" idx="10"/>
          </p:nvPr>
        </p:nvSpPr>
        <p:spPr/>
        <p:txBody>
          <a:bodyPr/>
          <a:lstStyle/>
          <a:p>
            <a:fld id="{A71F4D78-9B3A-47E0-B5F1-F4593DC7E41A}" type="datetimeFigureOut">
              <a:rPr lang="en-MY" smtClean="0"/>
              <a:t>22/8/2024</a:t>
            </a:fld>
            <a:endParaRPr lang="en-MY"/>
          </a:p>
        </p:txBody>
      </p:sp>
      <p:sp>
        <p:nvSpPr>
          <p:cNvPr id="5" name="Footer Placeholder 4">
            <a:extLst>
              <a:ext uri="{FF2B5EF4-FFF2-40B4-BE49-F238E27FC236}">
                <a16:creationId xmlns:a16="http://schemas.microsoft.com/office/drawing/2014/main" id="{A5B44527-1504-4CB0-AED1-F00B6B7434AF}"/>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043B4DF-98D7-40CB-BB29-A03B4C8AC3BC}"/>
              </a:ext>
            </a:extLst>
          </p:cNvPr>
          <p:cNvSpPr>
            <a:spLocks noGrp="1"/>
          </p:cNvSpPr>
          <p:nvPr>
            <p:ph type="sldNum" sz="quarter" idx="12"/>
          </p:nvPr>
        </p:nvSpPr>
        <p:spPr/>
        <p:txBody>
          <a:bodyPr/>
          <a:lstStyle/>
          <a:p>
            <a:fld id="{12D58E57-BF00-40C2-BAD4-823DE2E8792E}" type="slidenum">
              <a:rPr lang="en-MY" smtClean="0"/>
              <a:t>‹#›</a:t>
            </a:fld>
            <a:endParaRPr lang="en-MY"/>
          </a:p>
        </p:txBody>
      </p:sp>
    </p:spTree>
    <p:extLst>
      <p:ext uri="{BB962C8B-B14F-4D97-AF65-F5344CB8AC3E}">
        <p14:creationId xmlns:p14="http://schemas.microsoft.com/office/powerpoint/2010/main" val="89421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BA8EE-E7B3-4207-AAB0-11DFDDCC986A}"/>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1D56EFB8-5975-494A-8E38-41A4D3A72D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46E0DA6-9641-44A8-92B6-91E3CC231DB1}"/>
              </a:ext>
            </a:extLst>
          </p:cNvPr>
          <p:cNvSpPr>
            <a:spLocks noGrp="1"/>
          </p:cNvSpPr>
          <p:nvPr>
            <p:ph type="dt" sz="half" idx="10"/>
          </p:nvPr>
        </p:nvSpPr>
        <p:spPr/>
        <p:txBody>
          <a:bodyPr/>
          <a:lstStyle/>
          <a:p>
            <a:fld id="{A71F4D78-9B3A-47E0-B5F1-F4593DC7E41A}" type="datetimeFigureOut">
              <a:rPr lang="en-MY" smtClean="0"/>
              <a:t>22/8/2024</a:t>
            </a:fld>
            <a:endParaRPr lang="en-MY"/>
          </a:p>
        </p:txBody>
      </p:sp>
      <p:sp>
        <p:nvSpPr>
          <p:cNvPr id="5" name="Footer Placeholder 4">
            <a:extLst>
              <a:ext uri="{FF2B5EF4-FFF2-40B4-BE49-F238E27FC236}">
                <a16:creationId xmlns:a16="http://schemas.microsoft.com/office/drawing/2014/main" id="{F29BF283-943F-4331-BD7D-4AE3203FC69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069380F6-CC48-42BC-9A6F-4ACFA84D39A5}"/>
              </a:ext>
            </a:extLst>
          </p:cNvPr>
          <p:cNvSpPr>
            <a:spLocks noGrp="1"/>
          </p:cNvSpPr>
          <p:nvPr>
            <p:ph type="sldNum" sz="quarter" idx="12"/>
          </p:nvPr>
        </p:nvSpPr>
        <p:spPr/>
        <p:txBody>
          <a:bodyPr/>
          <a:lstStyle/>
          <a:p>
            <a:fld id="{12D58E57-BF00-40C2-BAD4-823DE2E8792E}" type="slidenum">
              <a:rPr lang="en-MY" smtClean="0"/>
              <a:t>‹#›</a:t>
            </a:fld>
            <a:endParaRPr lang="en-MY"/>
          </a:p>
        </p:txBody>
      </p:sp>
    </p:spTree>
    <p:extLst>
      <p:ext uri="{BB962C8B-B14F-4D97-AF65-F5344CB8AC3E}">
        <p14:creationId xmlns:p14="http://schemas.microsoft.com/office/powerpoint/2010/main" val="213454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06B3-9119-43F3-80A1-E76F6B9164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661605BF-F63A-4CC5-9CF9-789D8FB061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A12B1C-34A7-43F6-8CD4-F00064E1CE3C}"/>
              </a:ext>
            </a:extLst>
          </p:cNvPr>
          <p:cNvSpPr>
            <a:spLocks noGrp="1"/>
          </p:cNvSpPr>
          <p:nvPr>
            <p:ph type="dt" sz="half" idx="10"/>
          </p:nvPr>
        </p:nvSpPr>
        <p:spPr/>
        <p:txBody>
          <a:bodyPr/>
          <a:lstStyle/>
          <a:p>
            <a:fld id="{A71F4D78-9B3A-47E0-B5F1-F4593DC7E41A}" type="datetimeFigureOut">
              <a:rPr lang="en-MY" smtClean="0"/>
              <a:t>22/8/2024</a:t>
            </a:fld>
            <a:endParaRPr lang="en-MY"/>
          </a:p>
        </p:txBody>
      </p:sp>
      <p:sp>
        <p:nvSpPr>
          <p:cNvPr id="5" name="Footer Placeholder 4">
            <a:extLst>
              <a:ext uri="{FF2B5EF4-FFF2-40B4-BE49-F238E27FC236}">
                <a16:creationId xmlns:a16="http://schemas.microsoft.com/office/drawing/2014/main" id="{50986604-94E3-4E07-BF19-11D5C534F1CC}"/>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94230390-49E5-453A-A26C-5E2C3E431B60}"/>
              </a:ext>
            </a:extLst>
          </p:cNvPr>
          <p:cNvSpPr>
            <a:spLocks noGrp="1"/>
          </p:cNvSpPr>
          <p:nvPr>
            <p:ph type="sldNum" sz="quarter" idx="12"/>
          </p:nvPr>
        </p:nvSpPr>
        <p:spPr/>
        <p:txBody>
          <a:bodyPr/>
          <a:lstStyle/>
          <a:p>
            <a:fld id="{12D58E57-BF00-40C2-BAD4-823DE2E8792E}" type="slidenum">
              <a:rPr lang="en-MY" smtClean="0"/>
              <a:t>‹#›</a:t>
            </a:fld>
            <a:endParaRPr lang="en-MY"/>
          </a:p>
        </p:txBody>
      </p:sp>
    </p:spTree>
    <p:extLst>
      <p:ext uri="{BB962C8B-B14F-4D97-AF65-F5344CB8AC3E}">
        <p14:creationId xmlns:p14="http://schemas.microsoft.com/office/powerpoint/2010/main" val="166083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D7CB-C6CE-45EF-B179-AF11B0AA09A2}"/>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1128B4EE-3509-43C2-84E5-C16D195371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0B79A5D9-4BB3-4DB4-A91C-BBA5916980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99DC3345-8786-4FE5-8738-2DD2333DBEAD}"/>
              </a:ext>
            </a:extLst>
          </p:cNvPr>
          <p:cNvSpPr>
            <a:spLocks noGrp="1"/>
          </p:cNvSpPr>
          <p:nvPr>
            <p:ph type="dt" sz="half" idx="10"/>
          </p:nvPr>
        </p:nvSpPr>
        <p:spPr/>
        <p:txBody>
          <a:bodyPr/>
          <a:lstStyle/>
          <a:p>
            <a:fld id="{A71F4D78-9B3A-47E0-B5F1-F4593DC7E41A}" type="datetimeFigureOut">
              <a:rPr lang="en-MY" smtClean="0"/>
              <a:t>22/8/2024</a:t>
            </a:fld>
            <a:endParaRPr lang="en-MY"/>
          </a:p>
        </p:txBody>
      </p:sp>
      <p:sp>
        <p:nvSpPr>
          <p:cNvPr id="6" name="Footer Placeholder 5">
            <a:extLst>
              <a:ext uri="{FF2B5EF4-FFF2-40B4-BE49-F238E27FC236}">
                <a16:creationId xmlns:a16="http://schemas.microsoft.com/office/drawing/2014/main" id="{0AC07C77-E41C-48E2-9C96-2580917D3A7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2AD37726-752E-4CD2-A76E-5B144D8656DE}"/>
              </a:ext>
            </a:extLst>
          </p:cNvPr>
          <p:cNvSpPr>
            <a:spLocks noGrp="1"/>
          </p:cNvSpPr>
          <p:nvPr>
            <p:ph type="sldNum" sz="quarter" idx="12"/>
          </p:nvPr>
        </p:nvSpPr>
        <p:spPr/>
        <p:txBody>
          <a:bodyPr/>
          <a:lstStyle/>
          <a:p>
            <a:fld id="{12D58E57-BF00-40C2-BAD4-823DE2E8792E}" type="slidenum">
              <a:rPr lang="en-MY" smtClean="0"/>
              <a:t>‹#›</a:t>
            </a:fld>
            <a:endParaRPr lang="en-MY"/>
          </a:p>
        </p:txBody>
      </p:sp>
    </p:spTree>
    <p:extLst>
      <p:ext uri="{BB962C8B-B14F-4D97-AF65-F5344CB8AC3E}">
        <p14:creationId xmlns:p14="http://schemas.microsoft.com/office/powerpoint/2010/main" val="65457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5D473-FFE9-479C-B7D7-2EEED8B6FFDE}"/>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31082F47-62F2-4A35-93AF-8646766E09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9E92D7-9E11-4F59-9ABF-AE114557C8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6607A9E1-4128-4663-B535-A1B129FBAD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CEB69F-7DA7-4F50-8FBE-DD464DBA73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D80E51AB-382D-46D1-BD97-42A07B71EC91}"/>
              </a:ext>
            </a:extLst>
          </p:cNvPr>
          <p:cNvSpPr>
            <a:spLocks noGrp="1"/>
          </p:cNvSpPr>
          <p:nvPr>
            <p:ph type="dt" sz="half" idx="10"/>
          </p:nvPr>
        </p:nvSpPr>
        <p:spPr/>
        <p:txBody>
          <a:bodyPr/>
          <a:lstStyle/>
          <a:p>
            <a:fld id="{A71F4D78-9B3A-47E0-B5F1-F4593DC7E41A}" type="datetimeFigureOut">
              <a:rPr lang="en-MY" smtClean="0"/>
              <a:t>22/8/2024</a:t>
            </a:fld>
            <a:endParaRPr lang="en-MY"/>
          </a:p>
        </p:txBody>
      </p:sp>
      <p:sp>
        <p:nvSpPr>
          <p:cNvPr id="8" name="Footer Placeholder 7">
            <a:extLst>
              <a:ext uri="{FF2B5EF4-FFF2-40B4-BE49-F238E27FC236}">
                <a16:creationId xmlns:a16="http://schemas.microsoft.com/office/drawing/2014/main" id="{3C12A4CC-DBED-4301-8DD4-CF620DCAA9CB}"/>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9BDF66B0-9345-4567-AA7F-D23549F0AA52}"/>
              </a:ext>
            </a:extLst>
          </p:cNvPr>
          <p:cNvSpPr>
            <a:spLocks noGrp="1"/>
          </p:cNvSpPr>
          <p:nvPr>
            <p:ph type="sldNum" sz="quarter" idx="12"/>
          </p:nvPr>
        </p:nvSpPr>
        <p:spPr/>
        <p:txBody>
          <a:bodyPr/>
          <a:lstStyle/>
          <a:p>
            <a:fld id="{12D58E57-BF00-40C2-BAD4-823DE2E8792E}" type="slidenum">
              <a:rPr lang="en-MY" smtClean="0"/>
              <a:t>‹#›</a:t>
            </a:fld>
            <a:endParaRPr lang="en-MY"/>
          </a:p>
        </p:txBody>
      </p:sp>
    </p:spTree>
    <p:extLst>
      <p:ext uri="{BB962C8B-B14F-4D97-AF65-F5344CB8AC3E}">
        <p14:creationId xmlns:p14="http://schemas.microsoft.com/office/powerpoint/2010/main" val="142473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2A4A-3201-412A-AEE5-9E1DA06C2B3D}"/>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D3CD058D-F9D0-4930-B430-6CCAB78C1149}"/>
              </a:ext>
            </a:extLst>
          </p:cNvPr>
          <p:cNvSpPr>
            <a:spLocks noGrp="1"/>
          </p:cNvSpPr>
          <p:nvPr>
            <p:ph type="dt" sz="half" idx="10"/>
          </p:nvPr>
        </p:nvSpPr>
        <p:spPr/>
        <p:txBody>
          <a:bodyPr/>
          <a:lstStyle/>
          <a:p>
            <a:fld id="{A71F4D78-9B3A-47E0-B5F1-F4593DC7E41A}" type="datetimeFigureOut">
              <a:rPr lang="en-MY" smtClean="0"/>
              <a:t>22/8/2024</a:t>
            </a:fld>
            <a:endParaRPr lang="en-MY"/>
          </a:p>
        </p:txBody>
      </p:sp>
      <p:sp>
        <p:nvSpPr>
          <p:cNvPr id="4" name="Footer Placeholder 3">
            <a:extLst>
              <a:ext uri="{FF2B5EF4-FFF2-40B4-BE49-F238E27FC236}">
                <a16:creationId xmlns:a16="http://schemas.microsoft.com/office/drawing/2014/main" id="{5750B4A2-9FA8-4070-A6E1-068A9A5090B4}"/>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85008A11-590A-477B-A495-B3AA8C886B49}"/>
              </a:ext>
            </a:extLst>
          </p:cNvPr>
          <p:cNvSpPr>
            <a:spLocks noGrp="1"/>
          </p:cNvSpPr>
          <p:nvPr>
            <p:ph type="sldNum" sz="quarter" idx="12"/>
          </p:nvPr>
        </p:nvSpPr>
        <p:spPr/>
        <p:txBody>
          <a:bodyPr/>
          <a:lstStyle/>
          <a:p>
            <a:fld id="{12D58E57-BF00-40C2-BAD4-823DE2E8792E}" type="slidenum">
              <a:rPr lang="en-MY" smtClean="0"/>
              <a:t>‹#›</a:t>
            </a:fld>
            <a:endParaRPr lang="en-MY"/>
          </a:p>
        </p:txBody>
      </p:sp>
    </p:spTree>
    <p:extLst>
      <p:ext uri="{BB962C8B-B14F-4D97-AF65-F5344CB8AC3E}">
        <p14:creationId xmlns:p14="http://schemas.microsoft.com/office/powerpoint/2010/main" val="2483308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5A204-A6FD-4515-B323-222A0F8013CC}"/>
              </a:ext>
            </a:extLst>
          </p:cNvPr>
          <p:cNvSpPr>
            <a:spLocks noGrp="1"/>
          </p:cNvSpPr>
          <p:nvPr>
            <p:ph type="dt" sz="half" idx="10"/>
          </p:nvPr>
        </p:nvSpPr>
        <p:spPr/>
        <p:txBody>
          <a:bodyPr/>
          <a:lstStyle/>
          <a:p>
            <a:fld id="{A71F4D78-9B3A-47E0-B5F1-F4593DC7E41A}" type="datetimeFigureOut">
              <a:rPr lang="en-MY" smtClean="0"/>
              <a:t>22/8/2024</a:t>
            </a:fld>
            <a:endParaRPr lang="en-MY"/>
          </a:p>
        </p:txBody>
      </p:sp>
      <p:sp>
        <p:nvSpPr>
          <p:cNvPr id="3" name="Footer Placeholder 2">
            <a:extLst>
              <a:ext uri="{FF2B5EF4-FFF2-40B4-BE49-F238E27FC236}">
                <a16:creationId xmlns:a16="http://schemas.microsoft.com/office/drawing/2014/main" id="{163D77C3-044E-42A9-9F60-BDA3FD9037D6}"/>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F9990FDD-846F-4C75-951A-698A43527584}"/>
              </a:ext>
            </a:extLst>
          </p:cNvPr>
          <p:cNvSpPr>
            <a:spLocks noGrp="1"/>
          </p:cNvSpPr>
          <p:nvPr>
            <p:ph type="sldNum" sz="quarter" idx="12"/>
          </p:nvPr>
        </p:nvSpPr>
        <p:spPr/>
        <p:txBody>
          <a:bodyPr/>
          <a:lstStyle/>
          <a:p>
            <a:fld id="{12D58E57-BF00-40C2-BAD4-823DE2E8792E}" type="slidenum">
              <a:rPr lang="en-MY" smtClean="0"/>
              <a:t>‹#›</a:t>
            </a:fld>
            <a:endParaRPr lang="en-MY"/>
          </a:p>
        </p:txBody>
      </p:sp>
    </p:spTree>
    <p:extLst>
      <p:ext uri="{BB962C8B-B14F-4D97-AF65-F5344CB8AC3E}">
        <p14:creationId xmlns:p14="http://schemas.microsoft.com/office/powerpoint/2010/main" val="1333610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2722E-3FC9-4A62-B3E0-0939BD9758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93B361DC-8CBE-42A4-9C4C-0D37F6283C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7596B1A1-36E5-4A3E-84EE-AF838AE97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3401FB-2181-4D8C-8D3E-6AA6C487DA42}"/>
              </a:ext>
            </a:extLst>
          </p:cNvPr>
          <p:cNvSpPr>
            <a:spLocks noGrp="1"/>
          </p:cNvSpPr>
          <p:nvPr>
            <p:ph type="dt" sz="half" idx="10"/>
          </p:nvPr>
        </p:nvSpPr>
        <p:spPr/>
        <p:txBody>
          <a:bodyPr/>
          <a:lstStyle/>
          <a:p>
            <a:fld id="{A71F4D78-9B3A-47E0-B5F1-F4593DC7E41A}" type="datetimeFigureOut">
              <a:rPr lang="en-MY" smtClean="0"/>
              <a:t>22/8/2024</a:t>
            </a:fld>
            <a:endParaRPr lang="en-MY"/>
          </a:p>
        </p:txBody>
      </p:sp>
      <p:sp>
        <p:nvSpPr>
          <p:cNvPr id="6" name="Footer Placeholder 5">
            <a:extLst>
              <a:ext uri="{FF2B5EF4-FFF2-40B4-BE49-F238E27FC236}">
                <a16:creationId xmlns:a16="http://schemas.microsoft.com/office/drawing/2014/main" id="{D979E64D-EE4E-439C-8B5A-EA0500AC71EB}"/>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4BFEF851-C29D-49A7-B99F-49BD718190AE}"/>
              </a:ext>
            </a:extLst>
          </p:cNvPr>
          <p:cNvSpPr>
            <a:spLocks noGrp="1"/>
          </p:cNvSpPr>
          <p:nvPr>
            <p:ph type="sldNum" sz="quarter" idx="12"/>
          </p:nvPr>
        </p:nvSpPr>
        <p:spPr/>
        <p:txBody>
          <a:bodyPr/>
          <a:lstStyle/>
          <a:p>
            <a:fld id="{12D58E57-BF00-40C2-BAD4-823DE2E8792E}" type="slidenum">
              <a:rPr lang="en-MY" smtClean="0"/>
              <a:t>‹#›</a:t>
            </a:fld>
            <a:endParaRPr lang="en-MY"/>
          </a:p>
        </p:txBody>
      </p:sp>
    </p:spTree>
    <p:extLst>
      <p:ext uri="{BB962C8B-B14F-4D97-AF65-F5344CB8AC3E}">
        <p14:creationId xmlns:p14="http://schemas.microsoft.com/office/powerpoint/2010/main" val="261014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2B8B-2EC8-40DC-951D-F4EFB97B5E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65A995F8-3129-46C2-88E2-D19221A94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8B4ABA28-A3E4-4A40-ABB5-C9C004291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C56536-E2C5-4822-BC04-52856D901C6C}"/>
              </a:ext>
            </a:extLst>
          </p:cNvPr>
          <p:cNvSpPr>
            <a:spLocks noGrp="1"/>
          </p:cNvSpPr>
          <p:nvPr>
            <p:ph type="dt" sz="half" idx="10"/>
          </p:nvPr>
        </p:nvSpPr>
        <p:spPr/>
        <p:txBody>
          <a:bodyPr/>
          <a:lstStyle/>
          <a:p>
            <a:fld id="{A71F4D78-9B3A-47E0-B5F1-F4593DC7E41A}" type="datetimeFigureOut">
              <a:rPr lang="en-MY" smtClean="0"/>
              <a:t>22/8/2024</a:t>
            </a:fld>
            <a:endParaRPr lang="en-MY"/>
          </a:p>
        </p:txBody>
      </p:sp>
      <p:sp>
        <p:nvSpPr>
          <p:cNvPr id="6" name="Footer Placeholder 5">
            <a:extLst>
              <a:ext uri="{FF2B5EF4-FFF2-40B4-BE49-F238E27FC236}">
                <a16:creationId xmlns:a16="http://schemas.microsoft.com/office/drawing/2014/main" id="{3E3E6418-FE47-4489-BD43-4BCF64E6A2BE}"/>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90F815B4-77D1-4670-85F9-22C0FDBF1306}"/>
              </a:ext>
            </a:extLst>
          </p:cNvPr>
          <p:cNvSpPr>
            <a:spLocks noGrp="1"/>
          </p:cNvSpPr>
          <p:nvPr>
            <p:ph type="sldNum" sz="quarter" idx="12"/>
          </p:nvPr>
        </p:nvSpPr>
        <p:spPr/>
        <p:txBody>
          <a:bodyPr/>
          <a:lstStyle/>
          <a:p>
            <a:fld id="{12D58E57-BF00-40C2-BAD4-823DE2E8792E}" type="slidenum">
              <a:rPr lang="en-MY" smtClean="0"/>
              <a:t>‹#›</a:t>
            </a:fld>
            <a:endParaRPr lang="en-MY"/>
          </a:p>
        </p:txBody>
      </p:sp>
    </p:spTree>
    <p:extLst>
      <p:ext uri="{BB962C8B-B14F-4D97-AF65-F5344CB8AC3E}">
        <p14:creationId xmlns:p14="http://schemas.microsoft.com/office/powerpoint/2010/main" val="282717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C8B23B-10E6-4CCC-B737-981DF4F4C5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1DB8E55D-83E1-49FC-8913-64B4CE70F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DCB1D651-0082-4A29-9DA6-8781933236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1F4D78-9B3A-47E0-B5F1-F4593DC7E41A}" type="datetimeFigureOut">
              <a:rPr lang="en-MY" smtClean="0"/>
              <a:t>22/8/2024</a:t>
            </a:fld>
            <a:endParaRPr lang="en-MY"/>
          </a:p>
        </p:txBody>
      </p:sp>
      <p:sp>
        <p:nvSpPr>
          <p:cNvPr id="5" name="Footer Placeholder 4">
            <a:extLst>
              <a:ext uri="{FF2B5EF4-FFF2-40B4-BE49-F238E27FC236}">
                <a16:creationId xmlns:a16="http://schemas.microsoft.com/office/drawing/2014/main" id="{087DB9FB-82CC-4803-B53A-EFC06D7F3B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3C5FD579-26E3-4EAC-B7C8-4544178835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58E57-BF00-40C2-BAD4-823DE2E8792E}" type="slidenum">
              <a:rPr lang="en-MY" smtClean="0"/>
              <a:t>‹#›</a:t>
            </a:fld>
            <a:endParaRPr lang="en-MY"/>
          </a:p>
        </p:txBody>
      </p:sp>
    </p:spTree>
    <p:extLst>
      <p:ext uri="{BB962C8B-B14F-4D97-AF65-F5344CB8AC3E}">
        <p14:creationId xmlns:p14="http://schemas.microsoft.com/office/powerpoint/2010/main" val="2277361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E553-F3E4-46CF-BEF9-801F2041BBB8}"/>
              </a:ext>
            </a:extLst>
          </p:cNvPr>
          <p:cNvSpPr>
            <a:spLocks noGrp="1"/>
          </p:cNvSpPr>
          <p:nvPr>
            <p:ph type="ctrTitle"/>
          </p:nvPr>
        </p:nvSpPr>
        <p:spPr/>
        <p:txBody>
          <a:bodyPr/>
          <a:lstStyle/>
          <a:p>
            <a:r>
              <a:rPr lang="en-MY" dirty="0"/>
              <a:t>Trust in a Divine Being</a:t>
            </a:r>
          </a:p>
        </p:txBody>
      </p:sp>
      <p:sp>
        <p:nvSpPr>
          <p:cNvPr id="3" name="Subtitle 2">
            <a:extLst>
              <a:ext uri="{FF2B5EF4-FFF2-40B4-BE49-F238E27FC236}">
                <a16:creationId xmlns:a16="http://schemas.microsoft.com/office/drawing/2014/main" id="{24769ADD-3B98-4C0D-A243-F76DC7D275C8}"/>
              </a:ext>
            </a:extLst>
          </p:cNvPr>
          <p:cNvSpPr>
            <a:spLocks noGrp="1"/>
          </p:cNvSpPr>
          <p:nvPr>
            <p:ph type="subTitle" idx="1"/>
          </p:nvPr>
        </p:nvSpPr>
        <p:spPr/>
        <p:txBody>
          <a:bodyPr/>
          <a:lstStyle/>
          <a:p>
            <a:r>
              <a:rPr lang="en-MY" dirty="0"/>
              <a:t>The 8</a:t>
            </a:r>
            <a:r>
              <a:rPr lang="en-MY" baseline="30000" dirty="0"/>
              <a:t>th</a:t>
            </a:r>
            <a:r>
              <a:rPr lang="en-MY" dirty="0"/>
              <a:t> of EIGHT TREASURES</a:t>
            </a:r>
          </a:p>
        </p:txBody>
      </p:sp>
    </p:spTree>
    <p:extLst>
      <p:ext uri="{BB962C8B-B14F-4D97-AF65-F5344CB8AC3E}">
        <p14:creationId xmlns:p14="http://schemas.microsoft.com/office/powerpoint/2010/main" val="257279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FB0FD-4C49-4039-AC10-B781568E8665}"/>
              </a:ext>
            </a:extLst>
          </p:cNvPr>
          <p:cNvSpPr>
            <a:spLocks noGrp="1"/>
          </p:cNvSpPr>
          <p:nvPr>
            <p:ph type="title"/>
          </p:nvPr>
        </p:nvSpPr>
        <p:spPr/>
        <p:txBody>
          <a:bodyPr/>
          <a:lstStyle/>
          <a:p>
            <a:r>
              <a:rPr lang="en-MY" dirty="0"/>
              <a:t>Spirituality and quality of life</a:t>
            </a:r>
          </a:p>
        </p:txBody>
      </p:sp>
      <p:sp>
        <p:nvSpPr>
          <p:cNvPr id="3" name="Content Placeholder 2">
            <a:extLst>
              <a:ext uri="{FF2B5EF4-FFF2-40B4-BE49-F238E27FC236}">
                <a16:creationId xmlns:a16="http://schemas.microsoft.com/office/drawing/2014/main" id="{01325241-44FE-4C35-B162-F12470C3EA76}"/>
              </a:ext>
            </a:extLst>
          </p:cNvPr>
          <p:cNvSpPr>
            <a:spLocks noGrp="1"/>
          </p:cNvSpPr>
          <p:nvPr>
            <p:ph idx="1"/>
          </p:nvPr>
        </p:nvSpPr>
        <p:spPr/>
        <p:txBody>
          <a:bodyPr/>
          <a:lstStyle/>
          <a:p>
            <a:r>
              <a:rPr lang="en-MY" dirty="0"/>
              <a:t>A meta-analysis of </a:t>
            </a:r>
            <a:r>
              <a:rPr lang="en-US" dirty="0"/>
              <a:t>8,946 articles concerning research on patients with serious illness and have strong belief in God.</a:t>
            </a:r>
          </a:p>
          <a:p>
            <a:r>
              <a:rPr lang="en-US" dirty="0"/>
              <a:t>Result showed that for healthy people, spiritual community participation–as exemplified by religious service attendance – is </a:t>
            </a:r>
            <a:r>
              <a:rPr lang="en-US" b="1" dirty="0"/>
              <a:t>associated with healthier lives</a:t>
            </a:r>
            <a:r>
              <a:rPr lang="en-US" dirty="0"/>
              <a:t>, including greater longevity, less depression and suicide, and less substance use. </a:t>
            </a:r>
          </a:p>
          <a:p>
            <a:r>
              <a:rPr lang="en-US" dirty="0"/>
              <a:t>For many patients, spirituality is important and influences key outcomes in illness, such as quality of life and medical care decisions. </a:t>
            </a:r>
            <a:endParaRPr lang="en-MY" dirty="0"/>
          </a:p>
        </p:txBody>
      </p:sp>
      <p:sp>
        <p:nvSpPr>
          <p:cNvPr id="5" name="TextBox 4">
            <a:extLst>
              <a:ext uri="{FF2B5EF4-FFF2-40B4-BE49-F238E27FC236}">
                <a16:creationId xmlns:a16="http://schemas.microsoft.com/office/drawing/2014/main" id="{8772006A-E75B-400B-89FA-D321FB8D4A79}"/>
              </a:ext>
            </a:extLst>
          </p:cNvPr>
          <p:cNvSpPr txBox="1"/>
          <p:nvPr/>
        </p:nvSpPr>
        <p:spPr>
          <a:xfrm>
            <a:off x="518160" y="5850235"/>
            <a:ext cx="11348720" cy="923330"/>
          </a:xfrm>
          <a:prstGeom prst="rect">
            <a:avLst/>
          </a:prstGeom>
          <a:noFill/>
        </p:spPr>
        <p:txBody>
          <a:bodyPr wrap="square">
            <a:spAutoFit/>
          </a:bodyPr>
          <a:lstStyle/>
          <a:p>
            <a:r>
              <a:rPr lang="en-MY" dirty="0"/>
              <a:t>“Spirituality in Serious Illness and Health,” Tracy </a:t>
            </a:r>
            <a:r>
              <a:rPr lang="en-MY" dirty="0" err="1"/>
              <a:t>Balboni</a:t>
            </a:r>
            <a:r>
              <a:rPr lang="en-MY" dirty="0"/>
              <a:t>, Tyler </a:t>
            </a:r>
            <a:r>
              <a:rPr lang="en-MY" dirty="0" err="1"/>
              <a:t>VanderWeele</a:t>
            </a:r>
            <a:r>
              <a:rPr lang="en-MY" dirty="0"/>
              <a:t>, Stephanie Doan-Soares, Katelyn Long, Betty Ferrell, George Fitchett, Harold Koenig, Paul Bain, Christina </a:t>
            </a:r>
            <a:r>
              <a:rPr lang="en-MY" dirty="0" err="1"/>
              <a:t>Puchalski</a:t>
            </a:r>
            <a:r>
              <a:rPr lang="en-MY" dirty="0"/>
              <a:t>, Karen </a:t>
            </a:r>
            <a:r>
              <a:rPr lang="en-MY" dirty="0" err="1"/>
              <a:t>Steinhauser</a:t>
            </a:r>
            <a:r>
              <a:rPr lang="en-MY" dirty="0"/>
              <a:t>, Daniel </a:t>
            </a:r>
            <a:r>
              <a:rPr lang="en-MY" dirty="0" err="1"/>
              <a:t>Sulmasy</a:t>
            </a:r>
            <a:r>
              <a:rPr lang="en-MY" dirty="0"/>
              <a:t>, and Howard K. Koh, JAMA, online July 12, 2022, </a:t>
            </a:r>
            <a:r>
              <a:rPr lang="en-MY" dirty="0" err="1"/>
              <a:t>doi</a:t>
            </a:r>
            <a:r>
              <a:rPr lang="en-MY" dirty="0"/>
              <a:t>: 10.1001/jama.2022.11086.</a:t>
            </a:r>
          </a:p>
        </p:txBody>
      </p:sp>
    </p:spTree>
    <p:extLst>
      <p:ext uri="{BB962C8B-B14F-4D97-AF65-F5344CB8AC3E}">
        <p14:creationId xmlns:p14="http://schemas.microsoft.com/office/powerpoint/2010/main" val="150035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1762-E60E-4299-9A64-D97EB5FA8D73}"/>
              </a:ext>
            </a:extLst>
          </p:cNvPr>
          <p:cNvSpPr>
            <a:spLocks noGrp="1"/>
          </p:cNvSpPr>
          <p:nvPr>
            <p:ph type="title"/>
          </p:nvPr>
        </p:nvSpPr>
        <p:spPr/>
        <p:txBody>
          <a:bodyPr/>
          <a:lstStyle/>
          <a:p>
            <a:r>
              <a:rPr lang="en-MY" dirty="0"/>
              <a:t>Spirituality and recovery from illness and surgery</a:t>
            </a:r>
          </a:p>
        </p:txBody>
      </p:sp>
      <p:sp>
        <p:nvSpPr>
          <p:cNvPr id="3" name="Content Placeholder 2">
            <a:extLst>
              <a:ext uri="{FF2B5EF4-FFF2-40B4-BE49-F238E27FC236}">
                <a16:creationId xmlns:a16="http://schemas.microsoft.com/office/drawing/2014/main" id="{C6BE8EF6-412F-4695-AD8E-E10AB6F17982}"/>
              </a:ext>
            </a:extLst>
          </p:cNvPr>
          <p:cNvSpPr>
            <a:spLocks noGrp="1"/>
          </p:cNvSpPr>
          <p:nvPr>
            <p:ph idx="1"/>
          </p:nvPr>
        </p:nvSpPr>
        <p:spPr/>
        <p:txBody>
          <a:bodyPr/>
          <a:lstStyle/>
          <a:p>
            <a:r>
              <a:rPr lang="en-US" dirty="0"/>
              <a:t>Spiritual commitment tends to enhance recovery from illness and surgery. For example, a study of heart transplant patients showed that those who participated in religious activities and said their beliefs were important complied better with follow-up treatment, had improved physical functioning at the 12-month follow-up visit, had higher levels of self-esteem, and had less anxiety and fewer health worries </a:t>
            </a:r>
            <a:endParaRPr lang="en-MY" dirty="0"/>
          </a:p>
        </p:txBody>
      </p:sp>
      <p:sp>
        <p:nvSpPr>
          <p:cNvPr id="5" name="TextBox 4">
            <a:extLst>
              <a:ext uri="{FF2B5EF4-FFF2-40B4-BE49-F238E27FC236}">
                <a16:creationId xmlns:a16="http://schemas.microsoft.com/office/drawing/2014/main" id="{B2A237E2-C412-41CE-9782-014465797EB5}"/>
              </a:ext>
            </a:extLst>
          </p:cNvPr>
          <p:cNvSpPr txBox="1"/>
          <p:nvPr/>
        </p:nvSpPr>
        <p:spPr>
          <a:xfrm>
            <a:off x="1066800" y="5576798"/>
            <a:ext cx="10287000" cy="923330"/>
          </a:xfrm>
          <a:prstGeom prst="rect">
            <a:avLst/>
          </a:prstGeom>
          <a:noFill/>
        </p:spPr>
        <p:txBody>
          <a:bodyPr wrap="square">
            <a:spAutoFit/>
          </a:bodyPr>
          <a:lstStyle/>
          <a:p>
            <a:r>
              <a:rPr lang="en-US" dirty="0"/>
              <a:t>Harris RC, Dew MA, Lee A, Amaya M, </a:t>
            </a:r>
            <a:r>
              <a:rPr lang="en-US" dirty="0" err="1"/>
              <a:t>Buches</a:t>
            </a:r>
            <a:r>
              <a:rPr lang="en-US" dirty="0"/>
              <a:t> L, </a:t>
            </a:r>
            <a:r>
              <a:rPr lang="en-US" dirty="0" err="1"/>
              <a:t>Reetz</a:t>
            </a:r>
            <a:r>
              <a:rPr lang="en-US" dirty="0"/>
              <a:t> D, Coleman C. The role of religion in heart-transplant recipients' long-term health and well-being. Journal of Religion and Health. 1995;34(1):17–32. [PubMed] [Google Scholar] [Ref list]</a:t>
            </a:r>
            <a:endParaRPr lang="en-MY" dirty="0"/>
          </a:p>
        </p:txBody>
      </p:sp>
    </p:spTree>
    <p:extLst>
      <p:ext uri="{BB962C8B-B14F-4D97-AF65-F5344CB8AC3E}">
        <p14:creationId xmlns:p14="http://schemas.microsoft.com/office/powerpoint/2010/main" val="420547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8FB7F-4E74-4D17-A7FF-728F8AAAFAF2}"/>
              </a:ext>
            </a:extLst>
          </p:cNvPr>
          <p:cNvSpPr>
            <a:spLocks noGrp="1"/>
          </p:cNvSpPr>
          <p:nvPr>
            <p:ph type="title"/>
          </p:nvPr>
        </p:nvSpPr>
        <p:spPr/>
        <p:txBody>
          <a:bodyPr>
            <a:normAutofit fontScale="90000"/>
          </a:bodyPr>
          <a:lstStyle/>
          <a:p>
            <a:r>
              <a:rPr lang="en-US" dirty="0"/>
              <a:t>A fascinating study was made that examined the religious experience of Americans who reached the golden age or 100.</a:t>
            </a:r>
            <a:br>
              <a:rPr lang="en-US" dirty="0"/>
            </a:br>
            <a:endParaRPr lang="en-MY" dirty="0"/>
          </a:p>
        </p:txBody>
      </p:sp>
      <p:sp>
        <p:nvSpPr>
          <p:cNvPr id="5" name="Text Placeholder 4">
            <a:extLst>
              <a:ext uri="{FF2B5EF4-FFF2-40B4-BE49-F238E27FC236}">
                <a16:creationId xmlns:a16="http://schemas.microsoft.com/office/drawing/2014/main" id="{710E0EE4-A9A0-439B-8EB0-DFC7FB9698C6}"/>
              </a:ext>
            </a:extLst>
          </p:cNvPr>
          <p:cNvSpPr>
            <a:spLocks noGrp="1"/>
          </p:cNvSpPr>
          <p:nvPr>
            <p:ph type="body" idx="1"/>
          </p:nvPr>
        </p:nvSpPr>
        <p:spPr/>
        <p:txBody>
          <a:bodyPr/>
          <a:lstStyle/>
          <a:p>
            <a:r>
              <a:rPr lang="en-US" dirty="0"/>
              <a:t>Among the centenarians the researchers </a:t>
            </a:r>
            <a:r>
              <a:rPr lang="en-US" dirty="0" err="1"/>
              <a:t>foundthat</a:t>
            </a:r>
            <a:r>
              <a:rPr lang="en-US" dirty="0"/>
              <a:t> religiosity had  significantly enhanced health.</a:t>
            </a:r>
            <a:endParaRPr lang="en-MY" dirty="0"/>
          </a:p>
        </p:txBody>
      </p:sp>
    </p:spTree>
    <p:extLst>
      <p:ext uri="{BB962C8B-B14F-4D97-AF65-F5344CB8AC3E}">
        <p14:creationId xmlns:p14="http://schemas.microsoft.com/office/powerpoint/2010/main" val="2444752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C35FD-7F36-43D5-A0AC-4391B65C947C}"/>
              </a:ext>
            </a:extLst>
          </p:cNvPr>
          <p:cNvSpPr>
            <a:spLocks noGrp="1"/>
          </p:cNvSpPr>
          <p:nvPr>
            <p:ph type="title"/>
          </p:nvPr>
        </p:nvSpPr>
        <p:spPr>
          <a:xfrm>
            <a:off x="762000" y="1138036"/>
            <a:ext cx="4085665" cy="1402470"/>
          </a:xfrm>
        </p:spPr>
        <p:txBody>
          <a:bodyPr anchor="t">
            <a:normAutofit/>
          </a:bodyPr>
          <a:lstStyle/>
          <a:p>
            <a:r>
              <a:rPr lang="en-MY" sz="3200"/>
              <a:t>Individuals with strong religious faith reports:</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E16BF8-BD32-486A-845E-5473567250C5}"/>
              </a:ext>
            </a:extLst>
          </p:cNvPr>
          <p:cNvSpPr>
            <a:spLocks noGrp="1"/>
          </p:cNvSpPr>
          <p:nvPr>
            <p:ph idx="1"/>
          </p:nvPr>
        </p:nvSpPr>
        <p:spPr>
          <a:xfrm>
            <a:off x="762000" y="2551176"/>
            <a:ext cx="4085665" cy="3591207"/>
          </a:xfrm>
        </p:spPr>
        <p:txBody>
          <a:bodyPr>
            <a:normAutofit/>
          </a:bodyPr>
          <a:lstStyle/>
          <a:p>
            <a:r>
              <a:rPr lang="en-US" sz="2000" dirty="0"/>
              <a:t>Higher levels of life satisfaction.</a:t>
            </a:r>
          </a:p>
          <a:p>
            <a:r>
              <a:rPr lang="en-US" sz="2000" dirty="0"/>
              <a:t>Greater personal happiness.</a:t>
            </a:r>
          </a:p>
          <a:p>
            <a:r>
              <a:rPr lang="en-US" sz="2000" dirty="0"/>
              <a:t>Fewer negative psychosocial consequences of traumatic life events.</a:t>
            </a:r>
          </a:p>
          <a:p>
            <a:endParaRPr lang="en-MY" sz="2000" dirty="0"/>
          </a:p>
        </p:txBody>
      </p:sp>
      <p:pic>
        <p:nvPicPr>
          <p:cNvPr id="5" name="Picture 4" descr="Colourful carved figures of humans">
            <a:extLst>
              <a:ext uri="{FF2B5EF4-FFF2-40B4-BE49-F238E27FC236}">
                <a16:creationId xmlns:a16="http://schemas.microsoft.com/office/drawing/2014/main" id="{70836DBC-652A-D413-393A-0725F6AC56F8}"/>
              </a:ext>
            </a:extLst>
          </p:cNvPr>
          <p:cNvPicPr>
            <a:picLocks noChangeAspect="1"/>
          </p:cNvPicPr>
          <p:nvPr/>
        </p:nvPicPr>
        <p:blipFill>
          <a:blip r:embed="rId2"/>
          <a:srcRect l="16138" r="15905" b="-1"/>
          <a:stretch/>
        </p:blipFill>
        <p:spPr>
          <a:xfrm>
            <a:off x="5650992" y="10"/>
            <a:ext cx="6541008" cy="6857990"/>
          </a:xfrm>
          <a:prstGeom prst="rect">
            <a:avLst/>
          </a:prstGeom>
        </p:spPr>
      </p:pic>
    </p:spTree>
    <p:extLst>
      <p:ext uri="{BB962C8B-B14F-4D97-AF65-F5344CB8AC3E}">
        <p14:creationId xmlns:p14="http://schemas.microsoft.com/office/powerpoint/2010/main" val="2477737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7ADCFB-CBC1-4B20-8C08-A9C5B7A96078}"/>
              </a:ext>
            </a:extLst>
          </p:cNvPr>
          <p:cNvSpPr>
            <a:spLocks noGrp="1"/>
          </p:cNvSpPr>
          <p:nvPr>
            <p:ph type="title"/>
          </p:nvPr>
        </p:nvSpPr>
        <p:spPr/>
        <p:txBody>
          <a:bodyPr/>
          <a:lstStyle/>
          <a:p>
            <a:r>
              <a:rPr lang="en-MY" dirty="0"/>
              <a:t>Can Prayer makes a difference?</a:t>
            </a:r>
          </a:p>
        </p:txBody>
      </p:sp>
      <p:sp>
        <p:nvSpPr>
          <p:cNvPr id="5" name="Text Placeholder 4">
            <a:extLst>
              <a:ext uri="{FF2B5EF4-FFF2-40B4-BE49-F238E27FC236}">
                <a16:creationId xmlns:a16="http://schemas.microsoft.com/office/drawing/2014/main" id="{58F82E1B-01E1-4BF2-89E7-52400B29558B}"/>
              </a:ext>
            </a:extLst>
          </p:cNvPr>
          <p:cNvSpPr>
            <a:spLocks noGrp="1"/>
          </p:cNvSpPr>
          <p:nvPr>
            <p:ph type="body" idx="1"/>
          </p:nvPr>
        </p:nvSpPr>
        <p:spPr/>
        <p:txBody>
          <a:bodyPr/>
          <a:lstStyle/>
          <a:p>
            <a:endParaRPr lang="en-MY"/>
          </a:p>
        </p:txBody>
      </p:sp>
    </p:spTree>
    <p:extLst>
      <p:ext uri="{BB962C8B-B14F-4D97-AF65-F5344CB8AC3E}">
        <p14:creationId xmlns:p14="http://schemas.microsoft.com/office/powerpoint/2010/main" val="986222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59DB-FAC0-4F2E-B168-AF8C8E6BD187}"/>
              </a:ext>
            </a:extLst>
          </p:cNvPr>
          <p:cNvSpPr>
            <a:spLocks noGrp="1"/>
          </p:cNvSpPr>
          <p:nvPr>
            <p:ph type="title"/>
          </p:nvPr>
        </p:nvSpPr>
        <p:spPr/>
        <p:txBody>
          <a:bodyPr/>
          <a:lstStyle/>
          <a:p>
            <a:endParaRPr lang="en-MY" dirty="0"/>
          </a:p>
        </p:txBody>
      </p:sp>
      <p:sp>
        <p:nvSpPr>
          <p:cNvPr id="3" name="Content Placeholder 2">
            <a:extLst>
              <a:ext uri="{FF2B5EF4-FFF2-40B4-BE49-F238E27FC236}">
                <a16:creationId xmlns:a16="http://schemas.microsoft.com/office/drawing/2014/main" id="{AD25029E-D805-48E6-A714-FB3F5310F58E}"/>
              </a:ext>
            </a:extLst>
          </p:cNvPr>
          <p:cNvSpPr>
            <a:spLocks noGrp="1"/>
          </p:cNvSpPr>
          <p:nvPr>
            <p:ph idx="1"/>
          </p:nvPr>
        </p:nvSpPr>
        <p:spPr/>
        <p:txBody>
          <a:bodyPr/>
          <a:lstStyle/>
          <a:p>
            <a:r>
              <a:rPr lang="en-US" dirty="0"/>
              <a:t>A study conducted by Ohio University published in Journal of Psychology in 1991.</a:t>
            </a:r>
          </a:p>
          <a:p>
            <a:r>
              <a:rPr lang="en-US" dirty="0"/>
              <a:t>560 respondents; 95% classified as religious people: 54% Protestants, 25% Catholics</a:t>
            </a:r>
          </a:p>
          <a:p>
            <a:r>
              <a:rPr lang="en-US" dirty="0"/>
              <a:t>Using factor analysis, they were able to identify four types of prayer:</a:t>
            </a:r>
          </a:p>
          <a:p>
            <a:pPr lvl="1"/>
            <a:r>
              <a:rPr lang="en-US" dirty="0"/>
              <a:t>Petitioner Prayer - Praying to God for material things you may need.</a:t>
            </a:r>
          </a:p>
          <a:p>
            <a:pPr lvl="1"/>
            <a:r>
              <a:rPr lang="en-US" dirty="0"/>
              <a:t>Ritual Prayer - Praying to God by reading the book of prayers.</a:t>
            </a:r>
          </a:p>
          <a:p>
            <a:pPr lvl="1"/>
            <a:r>
              <a:rPr lang="en-US" dirty="0"/>
              <a:t>Meditative Prayer - Praying to God by ‘feeling’ or being in His presence.</a:t>
            </a:r>
          </a:p>
          <a:p>
            <a:pPr lvl="1"/>
            <a:r>
              <a:rPr lang="en-US" dirty="0"/>
              <a:t>Colloquial Prayer - Talking to God as to a friend; asking Him for guidance in making decisions. </a:t>
            </a:r>
          </a:p>
          <a:p>
            <a:pPr lvl="1"/>
            <a:endParaRPr lang="en-MY" dirty="0"/>
          </a:p>
        </p:txBody>
      </p:sp>
    </p:spTree>
    <p:extLst>
      <p:ext uri="{BB962C8B-B14F-4D97-AF65-F5344CB8AC3E}">
        <p14:creationId xmlns:p14="http://schemas.microsoft.com/office/powerpoint/2010/main" val="643365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EBD-2F7D-49E4-8201-A266C508F024}"/>
              </a:ext>
            </a:extLst>
          </p:cNvPr>
          <p:cNvSpPr>
            <a:spLocks noGrp="1"/>
          </p:cNvSpPr>
          <p:nvPr>
            <p:ph type="title"/>
          </p:nvPr>
        </p:nvSpPr>
        <p:spPr/>
        <p:txBody>
          <a:bodyPr/>
          <a:lstStyle/>
          <a:p>
            <a:r>
              <a:rPr lang="en-MY" dirty="0"/>
              <a:t>Conclusion of the Study:</a:t>
            </a:r>
          </a:p>
        </p:txBody>
      </p:sp>
      <p:sp>
        <p:nvSpPr>
          <p:cNvPr id="3" name="Content Placeholder 2">
            <a:extLst>
              <a:ext uri="{FF2B5EF4-FFF2-40B4-BE49-F238E27FC236}">
                <a16:creationId xmlns:a16="http://schemas.microsoft.com/office/drawing/2014/main" id="{FCDA8EB0-9E58-46C9-A832-142AE6CDA0A7}"/>
              </a:ext>
            </a:extLst>
          </p:cNvPr>
          <p:cNvSpPr>
            <a:spLocks noGrp="1"/>
          </p:cNvSpPr>
          <p:nvPr>
            <p:ph idx="1"/>
          </p:nvPr>
        </p:nvSpPr>
        <p:spPr/>
        <p:txBody>
          <a:bodyPr/>
          <a:lstStyle/>
          <a:p>
            <a:r>
              <a:rPr lang="en-US" dirty="0"/>
              <a:t>Colloquial prayer correlated most highly with happiness and religious satisfaction.</a:t>
            </a:r>
          </a:p>
          <a:p>
            <a:r>
              <a:rPr lang="en-US" dirty="0"/>
              <a:t>Ritual prayer associated with negative effect and feeling.  Talking to God as to a friend, telling Him all our joys and sorrows, can bring happiness, healing and religious satisfaction.</a:t>
            </a:r>
          </a:p>
          <a:p>
            <a:endParaRPr lang="en-MY" dirty="0"/>
          </a:p>
        </p:txBody>
      </p:sp>
    </p:spTree>
    <p:extLst>
      <p:ext uri="{BB962C8B-B14F-4D97-AF65-F5344CB8AC3E}">
        <p14:creationId xmlns:p14="http://schemas.microsoft.com/office/powerpoint/2010/main" val="2027438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2D879-FDB2-4CD9-A712-BE80B5EB73A5}"/>
              </a:ext>
            </a:extLst>
          </p:cNvPr>
          <p:cNvSpPr>
            <a:spLocks noGrp="1"/>
          </p:cNvSpPr>
          <p:nvPr>
            <p:ph type="title"/>
          </p:nvPr>
        </p:nvSpPr>
        <p:spPr>
          <a:xfrm>
            <a:off x="838200" y="365125"/>
            <a:ext cx="4678680" cy="1325563"/>
          </a:xfrm>
        </p:spPr>
        <p:txBody>
          <a:bodyPr>
            <a:normAutofit fontScale="90000"/>
          </a:bodyPr>
          <a:lstStyle/>
          <a:p>
            <a:r>
              <a:rPr lang="en-MY" dirty="0" err="1"/>
              <a:t>Dr.</a:t>
            </a:r>
            <a:r>
              <a:rPr lang="en-MY" dirty="0"/>
              <a:t> Larry Dossey</a:t>
            </a:r>
            <a:br>
              <a:rPr lang="en-MY" dirty="0"/>
            </a:br>
            <a:r>
              <a:rPr lang="en-US" sz="2200" dirty="0"/>
              <a:t>a physician and author who propounds the importance for healing of prayer, spirituality, and other non-physical factors.</a:t>
            </a:r>
            <a:endParaRPr lang="en-MY" sz="2200" dirty="0"/>
          </a:p>
        </p:txBody>
      </p:sp>
      <p:sp>
        <p:nvSpPr>
          <p:cNvPr id="3" name="Content Placeholder 2">
            <a:extLst>
              <a:ext uri="{FF2B5EF4-FFF2-40B4-BE49-F238E27FC236}">
                <a16:creationId xmlns:a16="http://schemas.microsoft.com/office/drawing/2014/main" id="{3394DD4D-F419-46F4-B369-0DA559842166}"/>
              </a:ext>
            </a:extLst>
          </p:cNvPr>
          <p:cNvSpPr>
            <a:spLocks noGrp="1"/>
          </p:cNvSpPr>
          <p:nvPr>
            <p:ph idx="1"/>
          </p:nvPr>
        </p:nvSpPr>
        <p:spPr>
          <a:xfrm>
            <a:off x="838200" y="2905759"/>
            <a:ext cx="5775960" cy="3271203"/>
          </a:xfrm>
        </p:spPr>
        <p:txBody>
          <a:bodyPr/>
          <a:lstStyle/>
          <a:p>
            <a:r>
              <a:rPr lang="en-US" dirty="0"/>
              <a:t>“I decided that not to employ prayer with my patients was the equivalent of withholding a potent drug or surgical procedure.”</a:t>
            </a:r>
          </a:p>
          <a:p>
            <a:endParaRPr lang="en-MY" dirty="0"/>
          </a:p>
        </p:txBody>
      </p:sp>
      <p:pic>
        <p:nvPicPr>
          <p:cNvPr id="4" name="Picture 3">
            <a:extLst>
              <a:ext uri="{FF2B5EF4-FFF2-40B4-BE49-F238E27FC236}">
                <a16:creationId xmlns:a16="http://schemas.microsoft.com/office/drawing/2014/main" id="{FDBA42F4-DA5E-4AC2-85B3-77551322ACB7}"/>
              </a:ext>
            </a:extLst>
          </p:cNvPr>
          <p:cNvPicPr>
            <a:picLocks noChangeAspect="1"/>
          </p:cNvPicPr>
          <p:nvPr/>
        </p:nvPicPr>
        <p:blipFill>
          <a:blip r:embed="rId2"/>
          <a:stretch>
            <a:fillRect/>
          </a:stretch>
        </p:blipFill>
        <p:spPr>
          <a:xfrm>
            <a:off x="7424042" y="1891824"/>
            <a:ext cx="4148198" cy="3729116"/>
          </a:xfrm>
          <a:prstGeom prst="rect">
            <a:avLst/>
          </a:prstGeom>
        </p:spPr>
      </p:pic>
    </p:spTree>
    <p:extLst>
      <p:ext uri="{BB962C8B-B14F-4D97-AF65-F5344CB8AC3E}">
        <p14:creationId xmlns:p14="http://schemas.microsoft.com/office/powerpoint/2010/main" val="3470162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3DEBF4-01A6-4BE3-963D-60CF20939118}"/>
              </a:ext>
            </a:extLst>
          </p:cNvPr>
          <p:cNvSpPr>
            <a:spLocks noGrp="1"/>
          </p:cNvSpPr>
          <p:nvPr>
            <p:ph type="title"/>
          </p:nvPr>
        </p:nvSpPr>
        <p:spPr/>
        <p:txBody>
          <a:bodyPr>
            <a:noAutofit/>
          </a:bodyPr>
          <a:lstStyle/>
          <a:p>
            <a:r>
              <a:rPr lang="en-US" sz="4400" dirty="0"/>
              <a:t>Many people have tried to solve their problems through yoga or some similar internalized program of self-empowerment;  these methods do not have the same effectiveness.</a:t>
            </a:r>
            <a:br>
              <a:rPr lang="en-US" sz="4400" dirty="0"/>
            </a:br>
            <a:endParaRPr lang="en-MY" sz="4400" dirty="0"/>
          </a:p>
        </p:txBody>
      </p:sp>
      <p:sp>
        <p:nvSpPr>
          <p:cNvPr id="5" name="Text Placeholder 4">
            <a:extLst>
              <a:ext uri="{FF2B5EF4-FFF2-40B4-BE49-F238E27FC236}">
                <a16:creationId xmlns:a16="http://schemas.microsoft.com/office/drawing/2014/main" id="{B6DA3AD2-A280-474E-BAE3-36035150C43E}"/>
              </a:ext>
            </a:extLst>
          </p:cNvPr>
          <p:cNvSpPr>
            <a:spLocks noGrp="1"/>
          </p:cNvSpPr>
          <p:nvPr>
            <p:ph type="body" idx="1"/>
          </p:nvPr>
        </p:nvSpPr>
        <p:spPr/>
        <p:txBody>
          <a:bodyPr/>
          <a:lstStyle/>
          <a:p>
            <a:endParaRPr lang="en-MY"/>
          </a:p>
        </p:txBody>
      </p:sp>
    </p:spTree>
    <p:extLst>
      <p:ext uri="{BB962C8B-B14F-4D97-AF65-F5344CB8AC3E}">
        <p14:creationId xmlns:p14="http://schemas.microsoft.com/office/powerpoint/2010/main" val="1699305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43E5E-5123-439B-A09B-1CF65C45B5B9}"/>
              </a:ext>
            </a:extLst>
          </p:cNvPr>
          <p:cNvSpPr>
            <a:spLocks noGrp="1"/>
          </p:cNvSpPr>
          <p:nvPr>
            <p:ph type="title"/>
          </p:nvPr>
        </p:nvSpPr>
        <p:spPr>
          <a:xfrm>
            <a:off x="8153400" y="1128094"/>
            <a:ext cx="3434180" cy="1415270"/>
          </a:xfrm>
        </p:spPr>
        <p:txBody>
          <a:bodyPr anchor="t">
            <a:normAutofit/>
          </a:bodyPr>
          <a:lstStyle/>
          <a:p>
            <a:r>
              <a:rPr lang="en-MY" sz="3200"/>
              <a:t>Yoga does not work!</a:t>
            </a:r>
          </a:p>
        </p:txBody>
      </p:sp>
      <p:pic>
        <p:nvPicPr>
          <p:cNvPr id="4" name="Picture 3">
            <a:extLst>
              <a:ext uri="{FF2B5EF4-FFF2-40B4-BE49-F238E27FC236}">
                <a16:creationId xmlns:a16="http://schemas.microsoft.com/office/drawing/2014/main" id="{3185FC71-EBE0-432C-954B-B300965862B7}"/>
              </a:ext>
            </a:extLst>
          </p:cNvPr>
          <p:cNvPicPr>
            <a:picLocks noChangeAspect="1"/>
          </p:cNvPicPr>
          <p:nvPr/>
        </p:nvPicPr>
        <p:blipFill>
          <a:blip r:embed="rId2"/>
          <a:srcRect l="20064" r="7612" b="2"/>
          <a:stretch/>
        </p:blipFill>
        <p:spPr>
          <a:xfrm>
            <a:off x="-9886" y="10"/>
            <a:ext cx="7572605" cy="6857990"/>
          </a:xfrm>
          <a:prstGeom prst="rect">
            <a:avLst/>
          </a:prstGeom>
        </p:spPr>
      </p:pic>
      <p:cxnSp>
        <p:nvCxnSpPr>
          <p:cNvPr id="11" name="Straight Connector 8">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5B8326-EAC8-41B6-9328-0E89B370CFD3}"/>
              </a:ext>
            </a:extLst>
          </p:cNvPr>
          <p:cNvSpPr>
            <a:spLocks noGrp="1"/>
          </p:cNvSpPr>
          <p:nvPr>
            <p:ph idx="1"/>
          </p:nvPr>
        </p:nvSpPr>
        <p:spPr>
          <a:xfrm>
            <a:off x="8153400" y="2543364"/>
            <a:ext cx="3434180" cy="3599019"/>
          </a:xfrm>
        </p:spPr>
        <p:txBody>
          <a:bodyPr>
            <a:normAutofit/>
          </a:bodyPr>
          <a:lstStyle/>
          <a:p>
            <a:r>
              <a:rPr lang="en-US" sz="2000" dirty="0"/>
              <a:t>Dr. Freda Morris, a former professor of medical psychology at UCLA,  points out that eastern meditation is really a technique of </a:t>
            </a:r>
            <a:r>
              <a:rPr lang="en-US" sz="2400" b="1" dirty="0"/>
              <a:t>self-hypnosis.</a:t>
            </a:r>
          </a:p>
          <a:p>
            <a:r>
              <a:rPr lang="en-MY" sz="2000" dirty="0"/>
              <a:t>It is “potentially” dangerous.</a:t>
            </a:r>
          </a:p>
        </p:txBody>
      </p:sp>
    </p:spTree>
    <p:extLst>
      <p:ext uri="{BB962C8B-B14F-4D97-AF65-F5344CB8AC3E}">
        <p14:creationId xmlns:p14="http://schemas.microsoft.com/office/powerpoint/2010/main" val="78367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26D5-6E25-4765-8C18-62665B0081CC}"/>
              </a:ext>
            </a:extLst>
          </p:cNvPr>
          <p:cNvSpPr>
            <a:spLocks noGrp="1"/>
          </p:cNvSpPr>
          <p:nvPr>
            <p:ph type="title"/>
          </p:nvPr>
        </p:nvSpPr>
        <p:spPr>
          <a:xfrm>
            <a:off x="762001" y="1138265"/>
            <a:ext cx="3276599" cy="2909296"/>
          </a:xfrm>
        </p:spPr>
        <p:txBody>
          <a:bodyPr anchor="t">
            <a:normAutofit/>
          </a:bodyPr>
          <a:lstStyle/>
          <a:p>
            <a:r>
              <a:rPr lang="en-MY" sz="3200" dirty="0"/>
              <a:t>Definition of Health by the </a:t>
            </a:r>
            <a:r>
              <a:rPr lang="en-MY" sz="3200" dirty="0" err="1"/>
              <a:t>Whorld</a:t>
            </a:r>
            <a:r>
              <a:rPr lang="en-MY" sz="3200" dirty="0"/>
              <a:t> Health </a:t>
            </a:r>
            <a:r>
              <a:rPr lang="en-MY" sz="3200" dirty="0" err="1"/>
              <a:t>Orgnanization</a:t>
            </a:r>
            <a:r>
              <a:rPr lang="en-MY" sz="3200" dirty="0"/>
              <a:t> (WHO, 1947)</a:t>
            </a:r>
          </a:p>
        </p:txBody>
      </p:sp>
      <p:cxnSp>
        <p:nvCxnSpPr>
          <p:cNvPr id="17" name="Straight Connector 14">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BE3785-72F2-41A8-ADB9-9684AE34B64D}"/>
              </a:ext>
            </a:extLst>
          </p:cNvPr>
          <p:cNvSpPr>
            <a:spLocks/>
          </p:cNvSpPr>
          <p:nvPr/>
        </p:nvSpPr>
        <p:spPr>
          <a:xfrm>
            <a:off x="914399" y="1871892"/>
            <a:ext cx="10515600" cy="4351338"/>
          </a:xfrm>
          <a:prstGeom prst="rect">
            <a:avLst/>
          </a:prstGeom>
        </p:spPr>
        <p:txBody>
          <a:bodyPr/>
          <a:lstStyle/>
          <a:p>
            <a:endParaRPr lang="en-MY" dirty="0"/>
          </a:p>
        </p:txBody>
      </p:sp>
      <p:pic>
        <p:nvPicPr>
          <p:cNvPr id="5" name="Picture 4">
            <a:extLst>
              <a:ext uri="{FF2B5EF4-FFF2-40B4-BE49-F238E27FC236}">
                <a16:creationId xmlns:a16="http://schemas.microsoft.com/office/drawing/2014/main" id="{18B4A405-B607-4067-980B-14E9FD0CA5F7}"/>
              </a:ext>
            </a:extLst>
          </p:cNvPr>
          <p:cNvPicPr>
            <a:picLocks noChangeAspect="1"/>
          </p:cNvPicPr>
          <p:nvPr/>
        </p:nvPicPr>
        <p:blipFill>
          <a:blip r:embed="rId2"/>
          <a:stretch>
            <a:fillRect/>
          </a:stretch>
        </p:blipFill>
        <p:spPr>
          <a:xfrm>
            <a:off x="4529591" y="634770"/>
            <a:ext cx="7462485" cy="5588460"/>
          </a:xfrm>
          <a:prstGeom prst="rect">
            <a:avLst/>
          </a:prstGeom>
        </p:spPr>
      </p:pic>
      <p:cxnSp>
        <p:nvCxnSpPr>
          <p:cNvPr id="7" name="Straight Connector 6">
            <a:extLst>
              <a:ext uri="{FF2B5EF4-FFF2-40B4-BE49-F238E27FC236}">
                <a16:creationId xmlns:a16="http://schemas.microsoft.com/office/drawing/2014/main" id="{B89DC9EF-E2A4-4733-954F-D08D4B4C3344}"/>
              </a:ext>
            </a:extLst>
          </p:cNvPr>
          <p:cNvCxnSpPr>
            <a:cxnSpLocks/>
          </p:cNvCxnSpPr>
          <p:nvPr/>
        </p:nvCxnSpPr>
        <p:spPr>
          <a:xfrm>
            <a:off x="6496980" y="3389589"/>
            <a:ext cx="111261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872494-C17D-4D7E-A44E-801A99660F41}"/>
              </a:ext>
            </a:extLst>
          </p:cNvPr>
          <p:cNvCxnSpPr>
            <a:cxnSpLocks/>
          </p:cNvCxnSpPr>
          <p:nvPr/>
        </p:nvCxnSpPr>
        <p:spPr>
          <a:xfrm>
            <a:off x="4886960" y="3785752"/>
            <a:ext cx="91339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D373F2-0B21-4BFE-8913-B90E2F73D768}"/>
              </a:ext>
            </a:extLst>
          </p:cNvPr>
          <p:cNvCxnSpPr>
            <a:cxnSpLocks/>
          </p:cNvCxnSpPr>
          <p:nvPr/>
        </p:nvCxnSpPr>
        <p:spPr>
          <a:xfrm>
            <a:off x="6736080" y="3757236"/>
            <a:ext cx="87351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62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722AD8-8706-4D3F-8B95-391BBDC22295}"/>
              </a:ext>
            </a:extLst>
          </p:cNvPr>
          <p:cNvSpPr>
            <a:spLocks noGrp="1"/>
          </p:cNvSpPr>
          <p:nvPr>
            <p:ph type="title"/>
          </p:nvPr>
        </p:nvSpPr>
        <p:spPr/>
        <p:txBody>
          <a:bodyPr/>
          <a:lstStyle/>
          <a:p>
            <a:r>
              <a:rPr lang="en-US" dirty="0"/>
              <a:t>“You will keep him in perfect peace, whose mind is stayed on You, because he trusts You.” </a:t>
            </a:r>
            <a:endParaRPr lang="en-MY" dirty="0"/>
          </a:p>
        </p:txBody>
      </p:sp>
      <p:sp>
        <p:nvSpPr>
          <p:cNvPr id="5" name="Text Placeholder 4">
            <a:extLst>
              <a:ext uri="{FF2B5EF4-FFF2-40B4-BE49-F238E27FC236}">
                <a16:creationId xmlns:a16="http://schemas.microsoft.com/office/drawing/2014/main" id="{73CD14FE-9D80-44CE-BFB6-09ACD1EB7342}"/>
              </a:ext>
            </a:extLst>
          </p:cNvPr>
          <p:cNvSpPr>
            <a:spLocks noGrp="1"/>
          </p:cNvSpPr>
          <p:nvPr>
            <p:ph type="body" idx="1"/>
          </p:nvPr>
        </p:nvSpPr>
        <p:spPr/>
        <p:txBody>
          <a:bodyPr/>
          <a:lstStyle/>
          <a:p>
            <a:r>
              <a:rPr lang="en-MY" dirty="0"/>
              <a:t>Isaiah 26:3</a:t>
            </a:r>
          </a:p>
        </p:txBody>
      </p:sp>
    </p:spTree>
    <p:extLst>
      <p:ext uri="{BB962C8B-B14F-4D97-AF65-F5344CB8AC3E}">
        <p14:creationId xmlns:p14="http://schemas.microsoft.com/office/powerpoint/2010/main" val="122000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FAD872-458D-4832-B847-E3B80119D3FF}"/>
              </a:ext>
            </a:extLst>
          </p:cNvPr>
          <p:cNvPicPr>
            <a:picLocks noChangeAspect="1"/>
          </p:cNvPicPr>
          <p:nvPr/>
        </p:nvPicPr>
        <p:blipFill>
          <a:blip r:embed="rId2"/>
          <a:srcRect t="12931" b="16757"/>
          <a:stretch/>
        </p:blipFill>
        <p:spPr>
          <a:xfrm>
            <a:off x="20" y="10"/>
            <a:ext cx="12191980" cy="6857990"/>
          </a:xfrm>
          <a:prstGeom prst="rect">
            <a:avLst/>
          </a:prstGeom>
        </p:spPr>
      </p:pic>
      <p:sp useBgFill="1">
        <p:nvSpPr>
          <p:cNvPr id="11" name="Rectangle 10">
            <a:extLst>
              <a:ext uri="{FF2B5EF4-FFF2-40B4-BE49-F238E27FC236}">
                <a16:creationId xmlns:a16="http://schemas.microsoft.com/office/drawing/2014/main" id="{8870DEF6-46A2-D4F8-8BE6-91165D93E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3934" y="1860919"/>
            <a:ext cx="4975280" cy="310864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20D37AD-31FF-49AE-8173-BE319EC65469}"/>
              </a:ext>
            </a:extLst>
          </p:cNvPr>
          <p:cNvSpPr>
            <a:spLocks noGrp="1"/>
          </p:cNvSpPr>
          <p:nvPr>
            <p:ph type="title"/>
          </p:nvPr>
        </p:nvSpPr>
        <p:spPr>
          <a:xfrm>
            <a:off x="2090528" y="2299176"/>
            <a:ext cx="4131368" cy="1571164"/>
          </a:xfrm>
        </p:spPr>
        <p:txBody>
          <a:bodyPr vert="horz" lIns="91440" tIns="45720" rIns="91440" bIns="45720" rtlCol="0" anchor="t">
            <a:normAutofit/>
          </a:bodyPr>
          <a:lstStyle/>
          <a:p>
            <a:r>
              <a:rPr lang="en-US" sz="2500"/>
              <a:t>Only when we have a close relationship with God can we experience peace of mind.</a:t>
            </a:r>
          </a:p>
        </p:txBody>
      </p:sp>
      <p:sp>
        <p:nvSpPr>
          <p:cNvPr id="5" name="Text Placeholder 4">
            <a:extLst>
              <a:ext uri="{FF2B5EF4-FFF2-40B4-BE49-F238E27FC236}">
                <a16:creationId xmlns:a16="http://schemas.microsoft.com/office/drawing/2014/main" id="{76F876ED-22A6-43B4-9309-9D67B29B9370}"/>
              </a:ext>
            </a:extLst>
          </p:cNvPr>
          <p:cNvSpPr>
            <a:spLocks noGrp="1"/>
          </p:cNvSpPr>
          <p:nvPr>
            <p:ph type="body" idx="1"/>
          </p:nvPr>
        </p:nvSpPr>
        <p:spPr>
          <a:xfrm>
            <a:off x="2090529" y="4199213"/>
            <a:ext cx="4191938" cy="598548"/>
          </a:xfrm>
        </p:spPr>
        <p:txBody>
          <a:bodyPr vert="horz" lIns="91440" tIns="45720" rIns="91440" bIns="45720" rtlCol="0" anchor="ctr">
            <a:normAutofit/>
          </a:bodyPr>
          <a:lstStyle/>
          <a:p>
            <a:endParaRPr lang="en-US" sz="1800">
              <a:solidFill>
                <a:schemeClr val="tx1"/>
              </a:solidFill>
            </a:endParaRPr>
          </a:p>
        </p:txBody>
      </p:sp>
      <p:cxnSp>
        <p:nvCxnSpPr>
          <p:cNvPr id="19" name="Straight Connector 12">
            <a:extLst>
              <a:ext uri="{FF2B5EF4-FFF2-40B4-BE49-F238E27FC236}">
                <a16:creationId xmlns:a16="http://schemas.microsoft.com/office/drawing/2014/main" id="{522632D6-DED9-FDEC-FD9F-09FF0A4544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3170" y="403477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078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C8FE887C-DAEE-4264-AF6B-07701B93B9F1}"/>
              </a:ext>
            </a:extLst>
          </p:cNvPr>
          <p:cNvPicPr>
            <a:picLocks noChangeAspect="1"/>
          </p:cNvPicPr>
          <p:nvPr/>
        </p:nvPicPr>
        <p:blipFill>
          <a:blip r:embed="rId2"/>
          <a:srcRect l="9940"/>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73F618-043C-4019-A6CC-04C1A24B61D9}"/>
              </a:ext>
            </a:extLst>
          </p:cNvPr>
          <p:cNvSpPr>
            <a:spLocks noGrp="1"/>
          </p:cNvSpPr>
          <p:nvPr>
            <p:ph type="title"/>
          </p:nvPr>
        </p:nvSpPr>
        <p:spPr>
          <a:xfrm>
            <a:off x="5827048" y="407987"/>
            <a:ext cx="5721484" cy="1325563"/>
          </a:xfrm>
        </p:spPr>
        <p:txBody>
          <a:bodyPr>
            <a:normAutofit/>
          </a:bodyPr>
          <a:lstStyle/>
          <a:p>
            <a:r>
              <a:rPr lang="en-MY"/>
              <a:t>Dwight L</a:t>
            </a:r>
            <a:r>
              <a:rPr lang="en-MY" dirty="0"/>
              <a:t>. Moody:</a:t>
            </a:r>
          </a:p>
        </p:txBody>
      </p:sp>
      <p:sp>
        <p:nvSpPr>
          <p:cNvPr id="3" name="Content Placeholder 2">
            <a:extLst>
              <a:ext uri="{FF2B5EF4-FFF2-40B4-BE49-F238E27FC236}">
                <a16:creationId xmlns:a16="http://schemas.microsoft.com/office/drawing/2014/main" id="{184031A0-F76E-4E75-982C-9204918D2DF4}"/>
              </a:ext>
            </a:extLst>
          </p:cNvPr>
          <p:cNvSpPr>
            <a:spLocks noGrp="1"/>
          </p:cNvSpPr>
          <p:nvPr>
            <p:ph idx="1"/>
          </p:nvPr>
        </p:nvSpPr>
        <p:spPr>
          <a:xfrm>
            <a:off x="5827048" y="1868487"/>
            <a:ext cx="5721484" cy="4351338"/>
          </a:xfrm>
        </p:spPr>
        <p:txBody>
          <a:bodyPr>
            <a:normAutofit/>
          </a:bodyPr>
          <a:lstStyle/>
          <a:p>
            <a:r>
              <a:rPr lang="en-US" sz="2600"/>
              <a:t>Trust in yourself, and you are doomed to disappointment.</a:t>
            </a:r>
          </a:p>
          <a:p>
            <a:r>
              <a:rPr lang="en-US" sz="2600"/>
              <a:t>Trust in your friends, and they will die and leave you.</a:t>
            </a:r>
          </a:p>
          <a:p>
            <a:r>
              <a:rPr lang="en-US" sz="2600"/>
              <a:t>Trust in money, and you may have it taken from you.</a:t>
            </a:r>
          </a:p>
          <a:p>
            <a:r>
              <a:rPr lang="en-US" sz="2600"/>
              <a:t>Trust in reputation, and some slanderous tongue may blast it.</a:t>
            </a:r>
          </a:p>
          <a:p>
            <a:r>
              <a:rPr lang="en-US" sz="2600"/>
              <a:t>But – TRUST IN GOD, and you are never to be confounded in time or eternity.</a:t>
            </a:r>
          </a:p>
          <a:p>
            <a:endParaRPr lang="en-MY" sz="2600"/>
          </a:p>
        </p:txBody>
      </p:sp>
    </p:spTree>
    <p:extLst>
      <p:ext uri="{BB962C8B-B14F-4D97-AF65-F5344CB8AC3E}">
        <p14:creationId xmlns:p14="http://schemas.microsoft.com/office/powerpoint/2010/main" val="2567333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1FB083-E01B-4ADD-8328-B44270A9DD64}"/>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3400"/>
              <a:t>In the definition, there were only three dimensions of health mentioned: physical, mental and social. </a:t>
            </a:r>
          </a:p>
        </p:txBody>
      </p:sp>
      <p:sp>
        <p:nvSpPr>
          <p:cNvPr id="4" name="Text Placeholder 3">
            <a:extLst>
              <a:ext uri="{FF2B5EF4-FFF2-40B4-BE49-F238E27FC236}">
                <a16:creationId xmlns:a16="http://schemas.microsoft.com/office/drawing/2014/main" id="{40C9EB14-F71C-4F4C-9F98-8D95622E77ED}"/>
              </a:ext>
            </a:extLst>
          </p:cNvPr>
          <p:cNvSpPr>
            <a:spLocks noGrp="1"/>
          </p:cNvSpPr>
          <p:nvPr>
            <p:ph type="body" idx="1"/>
          </p:nvPr>
        </p:nvSpPr>
        <p:spPr>
          <a:xfrm>
            <a:off x="890339" y="4636008"/>
            <a:ext cx="3734014" cy="1572768"/>
          </a:xfrm>
        </p:spPr>
        <p:txBody>
          <a:bodyPr vert="horz" lIns="91440" tIns="45720" rIns="91440" bIns="45720" rtlCol="0">
            <a:normAutofit/>
          </a:bodyPr>
          <a:lstStyle/>
          <a:p>
            <a:r>
              <a:rPr lang="en-US" dirty="0">
                <a:solidFill>
                  <a:schemeClr val="tx1"/>
                </a:solidFill>
              </a:rPr>
              <a:t>Should a Fourth Dimension of health needed?</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A864070-379B-F9DB-6793-6EE02A5E2127}"/>
              </a:ext>
            </a:extLst>
          </p:cNvPr>
          <p:cNvPicPr>
            <a:picLocks noChangeAspect="1"/>
          </p:cNvPicPr>
          <p:nvPr/>
        </p:nvPicPr>
        <p:blipFill>
          <a:blip r:embed="rId2"/>
          <a:srcRect l="1975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6756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FC80CC-ADA8-4CEE-A7CA-EB8A6CE562B2}"/>
              </a:ext>
            </a:extLst>
          </p:cNvPr>
          <p:cNvSpPr>
            <a:spLocks noGrp="1"/>
          </p:cNvSpPr>
          <p:nvPr>
            <p:ph type="title"/>
          </p:nvPr>
        </p:nvSpPr>
        <p:spPr/>
        <p:txBody>
          <a:bodyPr>
            <a:normAutofit fontScale="90000"/>
          </a:bodyPr>
          <a:lstStyle/>
          <a:p>
            <a:r>
              <a:rPr lang="en-US" sz="3600" dirty="0"/>
              <a:t>The World Health Organization has already realized the need for the 4th dimension of health, i.e., spiritual health, to be considered an important element of health. The special group of the WHO Executive Board (1998) proposed that the Preamble of the Constitution should be amended as follows:</a:t>
            </a:r>
            <a:endParaRPr lang="en-MY" sz="3600" dirty="0"/>
          </a:p>
        </p:txBody>
      </p:sp>
      <p:sp>
        <p:nvSpPr>
          <p:cNvPr id="5" name="Text Placeholder 4">
            <a:extLst>
              <a:ext uri="{FF2B5EF4-FFF2-40B4-BE49-F238E27FC236}">
                <a16:creationId xmlns:a16="http://schemas.microsoft.com/office/drawing/2014/main" id="{A2557E81-8B87-48CB-A841-6524F0C25D34}"/>
              </a:ext>
            </a:extLst>
          </p:cNvPr>
          <p:cNvSpPr>
            <a:spLocks noGrp="1"/>
          </p:cNvSpPr>
          <p:nvPr>
            <p:ph type="body" idx="1"/>
          </p:nvPr>
        </p:nvSpPr>
        <p:spPr/>
        <p:txBody>
          <a:bodyPr/>
          <a:lstStyle/>
          <a:p>
            <a:r>
              <a:rPr lang="en-US" dirty="0"/>
              <a:t>“Health is a dynamic state of complete physical, mental, social, and SPIRITUAL well being and not merely the absence of disease or infirmity.”</a:t>
            </a:r>
            <a:endParaRPr lang="en-MY" dirty="0"/>
          </a:p>
        </p:txBody>
      </p:sp>
      <p:sp>
        <p:nvSpPr>
          <p:cNvPr id="7" name="TextBox 6">
            <a:extLst>
              <a:ext uri="{FF2B5EF4-FFF2-40B4-BE49-F238E27FC236}">
                <a16:creationId xmlns:a16="http://schemas.microsoft.com/office/drawing/2014/main" id="{8E5EBD0F-6FFF-4278-BEE7-B6A155963360}"/>
              </a:ext>
            </a:extLst>
          </p:cNvPr>
          <p:cNvSpPr txBox="1"/>
          <p:nvPr/>
        </p:nvSpPr>
        <p:spPr>
          <a:xfrm>
            <a:off x="5130800" y="6213316"/>
            <a:ext cx="6929120" cy="646331"/>
          </a:xfrm>
          <a:prstGeom prst="rect">
            <a:avLst/>
          </a:prstGeom>
          <a:noFill/>
        </p:spPr>
        <p:txBody>
          <a:bodyPr wrap="square">
            <a:spAutoFit/>
          </a:bodyPr>
          <a:lstStyle/>
          <a:p>
            <a:r>
              <a:rPr lang="en-US" sz="1200" b="0" i="1" dirty="0">
                <a:solidFill>
                  <a:srgbClr val="212121"/>
                </a:solidFill>
                <a:effectLst/>
                <a:latin typeface="Roboto" panose="02000000000000000000" pitchFamily="2" charset="0"/>
              </a:rPr>
              <a:t>Dhar N, Chaturvedi S, Nandan D. Spiritual health scale 2011: defining and measuring 4 dimension of health. Indian J Community Med. 2011 Oct;36(4):275-82. </a:t>
            </a:r>
            <a:r>
              <a:rPr lang="en-US" sz="1200" b="0" i="1" dirty="0" err="1">
                <a:solidFill>
                  <a:srgbClr val="212121"/>
                </a:solidFill>
                <a:effectLst/>
                <a:latin typeface="Roboto" panose="02000000000000000000" pitchFamily="2" charset="0"/>
              </a:rPr>
              <a:t>doi</a:t>
            </a:r>
            <a:r>
              <a:rPr lang="en-US" sz="1200" b="0" i="1" dirty="0">
                <a:solidFill>
                  <a:srgbClr val="212121"/>
                </a:solidFill>
                <a:effectLst/>
                <a:latin typeface="Roboto" panose="02000000000000000000" pitchFamily="2" charset="0"/>
              </a:rPr>
              <a:t>: 10.4103/0970-0218.91329. PMID: 22279257; PMCID: PMC3263147.</a:t>
            </a:r>
            <a:endParaRPr lang="en-MY" sz="1200" i="1" dirty="0"/>
          </a:p>
        </p:txBody>
      </p:sp>
    </p:spTree>
    <p:extLst>
      <p:ext uri="{BB962C8B-B14F-4D97-AF65-F5344CB8AC3E}">
        <p14:creationId xmlns:p14="http://schemas.microsoft.com/office/powerpoint/2010/main" val="2565205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42565C-E3CC-4EF0-8093-88FCC788A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8027347"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665148-C20E-4B63-97DD-7035175C0ADA}"/>
              </a:ext>
            </a:extLst>
          </p:cNvPr>
          <p:cNvSpPr>
            <a:spLocks noGrp="1"/>
          </p:cNvSpPr>
          <p:nvPr>
            <p:ph type="title"/>
          </p:nvPr>
        </p:nvSpPr>
        <p:spPr>
          <a:xfrm>
            <a:off x="879620" y="1471351"/>
            <a:ext cx="7108911" cy="4016621"/>
          </a:xfrm>
        </p:spPr>
        <p:txBody>
          <a:bodyPr vert="horz" lIns="91440" tIns="45720" rIns="91440" bIns="45720" rtlCol="0" anchor="ctr">
            <a:normAutofit/>
          </a:bodyPr>
          <a:lstStyle/>
          <a:p>
            <a:r>
              <a:rPr lang="en-US" sz="4600" kern="1200">
                <a:solidFill>
                  <a:schemeClr val="tx1"/>
                </a:solidFill>
                <a:latin typeface="+mj-lt"/>
                <a:ea typeface="+mj-ea"/>
                <a:cs typeface="+mj-cs"/>
              </a:rPr>
              <a:t>“90% of diseases originate in the mind. Sickness of the mind prevails everywhere. . . Remorse for sin sometimes undermines the constitution and unbalances the mind.” </a:t>
            </a:r>
          </a:p>
        </p:txBody>
      </p:sp>
      <p:sp>
        <p:nvSpPr>
          <p:cNvPr id="3" name="Text Placeholder 2">
            <a:extLst>
              <a:ext uri="{FF2B5EF4-FFF2-40B4-BE49-F238E27FC236}">
                <a16:creationId xmlns:a16="http://schemas.microsoft.com/office/drawing/2014/main" id="{48E80EAD-538C-4E92-BF61-92CC61F42668}"/>
              </a:ext>
            </a:extLst>
          </p:cNvPr>
          <p:cNvSpPr>
            <a:spLocks noGrp="1"/>
          </p:cNvSpPr>
          <p:nvPr>
            <p:ph type="body" idx="1"/>
          </p:nvPr>
        </p:nvSpPr>
        <p:spPr>
          <a:xfrm>
            <a:off x="8803178" y="1845264"/>
            <a:ext cx="3000907" cy="3268794"/>
          </a:xfrm>
        </p:spPr>
        <p:txBody>
          <a:bodyPr vert="horz" lIns="91440" tIns="45720" rIns="91440" bIns="45720" rtlCol="0" anchor="ctr">
            <a:normAutofit/>
          </a:bodyPr>
          <a:lstStyle/>
          <a:p>
            <a:r>
              <a:rPr lang="en-US" sz="2200" kern="1200">
                <a:solidFill>
                  <a:schemeClr val="tx1"/>
                </a:solidFill>
                <a:latin typeface="+mn-lt"/>
                <a:ea typeface="+mn-ea"/>
                <a:cs typeface="+mn-cs"/>
              </a:rPr>
              <a:t>Ellen White; Testimonies for the Church 5:444 (1885)</a:t>
            </a: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880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93B111-C352-4235-B97B-BBD4A1B48505}"/>
              </a:ext>
            </a:extLst>
          </p:cNvPr>
          <p:cNvSpPr>
            <a:spLocks noGrp="1"/>
          </p:cNvSpPr>
          <p:nvPr>
            <p:ph type="title"/>
          </p:nvPr>
        </p:nvSpPr>
        <p:spPr>
          <a:xfrm>
            <a:off x="838200" y="728662"/>
            <a:ext cx="3785513" cy="3728853"/>
          </a:xfrm>
          <a:noFill/>
        </p:spPr>
        <p:txBody>
          <a:bodyPr vert="horz" lIns="91440" tIns="45720" rIns="91440" bIns="45720" rtlCol="0" anchor="b">
            <a:normAutofit/>
          </a:bodyPr>
          <a:lstStyle/>
          <a:p>
            <a:r>
              <a:rPr lang="en-US" sz="5200"/>
              <a:t>Impact of Belief or Trust in God in Health </a:t>
            </a:r>
          </a:p>
        </p:txBody>
      </p:sp>
      <p:sp>
        <p:nvSpPr>
          <p:cNvPr id="4" name="Text Placeholder 3">
            <a:extLst>
              <a:ext uri="{FF2B5EF4-FFF2-40B4-BE49-F238E27FC236}">
                <a16:creationId xmlns:a16="http://schemas.microsoft.com/office/drawing/2014/main" id="{E425A630-FF86-4E9D-8BEF-CAA5BBA98EF8}"/>
              </a:ext>
            </a:extLst>
          </p:cNvPr>
          <p:cNvSpPr>
            <a:spLocks noGrp="1"/>
          </p:cNvSpPr>
          <p:nvPr>
            <p:ph type="body" idx="1"/>
          </p:nvPr>
        </p:nvSpPr>
        <p:spPr>
          <a:xfrm>
            <a:off x="838200" y="4629235"/>
            <a:ext cx="3785514" cy="1680298"/>
          </a:xfrm>
          <a:noFill/>
        </p:spPr>
        <p:txBody>
          <a:bodyPr vert="horz" lIns="91440" tIns="45720" rIns="91440" bIns="45720" rtlCol="0">
            <a:normAutofit/>
          </a:bodyPr>
          <a:lstStyle/>
          <a:p>
            <a:endParaRPr lang="en-US">
              <a:solidFill>
                <a:schemeClr val="tx1"/>
              </a:solidFill>
            </a:endParaRPr>
          </a:p>
        </p:txBody>
      </p:sp>
      <p:pic>
        <p:nvPicPr>
          <p:cNvPr id="6" name="Picture 5">
            <a:extLst>
              <a:ext uri="{FF2B5EF4-FFF2-40B4-BE49-F238E27FC236}">
                <a16:creationId xmlns:a16="http://schemas.microsoft.com/office/drawing/2014/main" id="{04607BCA-05AA-49C0-0C87-F7B863FED717}"/>
              </a:ext>
            </a:extLst>
          </p:cNvPr>
          <p:cNvPicPr>
            <a:picLocks noChangeAspect="1"/>
          </p:cNvPicPr>
          <p:nvPr/>
        </p:nvPicPr>
        <p:blipFill>
          <a:blip r:embed="rId2"/>
          <a:srcRect r="-1" b="4517"/>
          <a:stretch/>
        </p:blipFill>
        <p:spPr>
          <a:xfrm>
            <a:off x="5009505" y="10"/>
            <a:ext cx="7182495" cy="6857990"/>
          </a:xfrm>
          <a:prstGeom prst="rect">
            <a:avLst/>
          </a:prstGeom>
        </p:spPr>
      </p:pic>
    </p:spTree>
    <p:extLst>
      <p:ext uri="{BB962C8B-B14F-4D97-AF65-F5344CB8AC3E}">
        <p14:creationId xmlns:p14="http://schemas.microsoft.com/office/powerpoint/2010/main" val="716415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1B186-6E3E-43E9-A8FB-7B3BE0D8F27C}"/>
              </a:ext>
            </a:extLst>
          </p:cNvPr>
          <p:cNvSpPr>
            <a:spLocks noGrp="1"/>
          </p:cNvSpPr>
          <p:nvPr>
            <p:ph type="title"/>
          </p:nvPr>
        </p:nvSpPr>
        <p:spPr>
          <a:xfrm>
            <a:off x="640080" y="325369"/>
            <a:ext cx="4368602" cy="1956841"/>
          </a:xfrm>
        </p:spPr>
        <p:txBody>
          <a:bodyPr anchor="b">
            <a:normAutofit/>
          </a:bodyPr>
          <a:lstStyle/>
          <a:p>
            <a:r>
              <a:rPr lang="en-US" sz="3000"/>
              <a:t>All great civilizations have been founded on a belief in God and values leading to an orderly society.</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79EC7564-6AC7-4843-A26E-BFF8D0DCB3F2}"/>
              </a:ext>
            </a:extLst>
          </p:cNvPr>
          <p:cNvSpPr>
            <a:spLocks noGrp="1"/>
          </p:cNvSpPr>
          <p:nvPr>
            <p:ph idx="1"/>
          </p:nvPr>
        </p:nvSpPr>
        <p:spPr>
          <a:xfrm>
            <a:off x="640080" y="2872899"/>
            <a:ext cx="4243589" cy="3320668"/>
          </a:xfrm>
        </p:spPr>
        <p:txBody>
          <a:bodyPr>
            <a:normAutofit/>
          </a:bodyPr>
          <a:lstStyle/>
          <a:p>
            <a:r>
              <a:rPr lang="en-US" sz="2000"/>
              <a:t>A person’s strong spiritual belief can be a motivator to treat others well.</a:t>
            </a:r>
          </a:p>
          <a:p>
            <a:r>
              <a:rPr lang="en-MY" sz="2000"/>
              <a:t>A strong spiritual values or belief can develop peaceful human relationship.</a:t>
            </a:r>
          </a:p>
          <a:p>
            <a:r>
              <a:rPr lang="en-US" sz="2000"/>
              <a:t>History demonstrates that faithless and lacking moral societies become so corrupt that they cannot survive.</a:t>
            </a:r>
          </a:p>
          <a:p>
            <a:endParaRPr lang="en-MY" sz="2000"/>
          </a:p>
          <a:p>
            <a:endParaRPr lang="en-MY" sz="2000"/>
          </a:p>
        </p:txBody>
      </p:sp>
      <p:pic>
        <p:nvPicPr>
          <p:cNvPr id="16" name="Picture 4" descr="White stones balanced in a stack">
            <a:extLst>
              <a:ext uri="{FF2B5EF4-FFF2-40B4-BE49-F238E27FC236}">
                <a16:creationId xmlns:a16="http://schemas.microsoft.com/office/drawing/2014/main" id="{4CBB551C-0469-5E79-98BE-7078A4B61172}"/>
              </a:ext>
            </a:extLst>
          </p:cNvPr>
          <p:cNvPicPr>
            <a:picLocks noChangeAspect="1"/>
          </p:cNvPicPr>
          <p:nvPr/>
        </p:nvPicPr>
        <p:blipFill>
          <a:blip r:embed="rId2"/>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8578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C336C8-2D3E-4546-B44B-12293297EC86}"/>
              </a:ext>
            </a:extLst>
          </p:cNvPr>
          <p:cNvSpPr>
            <a:spLocks noGrp="1"/>
          </p:cNvSpPr>
          <p:nvPr>
            <p:ph type="title"/>
          </p:nvPr>
        </p:nvSpPr>
        <p:spPr/>
        <p:txBody>
          <a:bodyPr/>
          <a:lstStyle/>
          <a:p>
            <a:r>
              <a:rPr lang="en-MY" dirty="0"/>
              <a:t>Studies that confirming how spiritual health is related to physical and mental health.</a:t>
            </a:r>
          </a:p>
        </p:txBody>
      </p:sp>
      <p:sp>
        <p:nvSpPr>
          <p:cNvPr id="5" name="Text Placeholder 4">
            <a:extLst>
              <a:ext uri="{FF2B5EF4-FFF2-40B4-BE49-F238E27FC236}">
                <a16:creationId xmlns:a16="http://schemas.microsoft.com/office/drawing/2014/main" id="{D179F426-D8D9-4740-B586-E43FF0190E36}"/>
              </a:ext>
            </a:extLst>
          </p:cNvPr>
          <p:cNvSpPr>
            <a:spLocks noGrp="1"/>
          </p:cNvSpPr>
          <p:nvPr>
            <p:ph type="body" idx="1"/>
          </p:nvPr>
        </p:nvSpPr>
        <p:spPr/>
        <p:txBody>
          <a:bodyPr/>
          <a:lstStyle/>
          <a:p>
            <a:endParaRPr lang="en-MY"/>
          </a:p>
        </p:txBody>
      </p:sp>
    </p:spTree>
    <p:extLst>
      <p:ext uri="{BB962C8B-B14F-4D97-AF65-F5344CB8AC3E}">
        <p14:creationId xmlns:p14="http://schemas.microsoft.com/office/powerpoint/2010/main" val="2228589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AAA2D-8566-4074-A06F-E97C7467B42D}"/>
              </a:ext>
            </a:extLst>
          </p:cNvPr>
          <p:cNvSpPr>
            <a:spLocks noGrp="1"/>
          </p:cNvSpPr>
          <p:nvPr>
            <p:ph type="title"/>
          </p:nvPr>
        </p:nvSpPr>
        <p:spPr/>
        <p:txBody>
          <a:bodyPr/>
          <a:lstStyle/>
          <a:p>
            <a:r>
              <a:rPr lang="en-MY" dirty="0"/>
              <a:t>Spirituality and Mental Health</a:t>
            </a:r>
          </a:p>
        </p:txBody>
      </p:sp>
      <p:sp>
        <p:nvSpPr>
          <p:cNvPr id="3" name="Content Placeholder 2">
            <a:extLst>
              <a:ext uri="{FF2B5EF4-FFF2-40B4-BE49-F238E27FC236}">
                <a16:creationId xmlns:a16="http://schemas.microsoft.com/office/drawing/2014/main" id="{D6A2D374-8F8F-4D01-AFA4-6BF0E3EFCC5F}"/>
              </a:ext>
            </a:extLst>
          </p:cNvPr>
          <p:cNvSpPr>
            <a:spLocks noGrp="1"/>
          </p:cNvSpPr>
          <p:nvPr>
            <p:ph idx="1"/>
          </p:nvPr>
        </p:nvSpPr>
        <p:spPr/>
        <p:txBody>
          <a:bodyPr/>
          <a:lstStyle/>
          <a:p>
            <a:r>
              <a:rPr lang="en-US" dirty="0"/>
              <a:t>A questionnaire survey was conducted among 595 students from six different universities</a:t>
            </a:r>
          </a:p>
          <a:p>
            <a:r>
              <a:rPr lang="en-US" dirty="0"/>
              <a:t>The results show that both spirituality and health-related behaviors are positively related to psychological well-being, and that the relationship with spirituality is also mediated by health-related behaviors.</a:t>
            </a:r>
          </a:p>
          <a:p>
            <a:r>
              <a:rPr lang="en-US" dirty="0"/>
              <a:t>This further shows that a person who has a relationship with God has a positive psychological well being.</a:t>
            </a:r>
            <a:endParaRPr lang="en-MY" dirty="0"/>
          </a:p>
        </p:txBody>
      </p:sp>
      <p:sp>
        <p:nvSpPr>
          <p:cNvPr id="5" name="TextBox 4">
            <a:extLst>
              <a:ext uri="{FF2B5EF4-FFF2-40B4-BE49-F238E27FC236}">
                <a16:creationId xmlns:a16="http://schemas.microsoft.com/office/drawing/2014/main" id="{4399D234-E232-4C66-B2C8-0A805254D50D}"/>
              </a:ext>
            </a:extLst>
          </p:cNvPr>
          <p:cNvSpPr txBox="1"/>
          <p:nvPr/>
        </p:nvSpPr>
        <p:spPr>
          <a:xfrm>
            <a:off x="497840" y="5988734"/>
            <a:ext cx="11440160" cy="646331"/>
          </a:xfrm>
          <a:prstGeom prst="rect">
            <a:avLst/>
          </a:prstGeom>
          <a:noFill/>
        </p:spPr>
        <p:txBody>
          <a:bodyPr wrap="square">
            <a:spAutoFit/>
          </a:bodyPr>
          <a:lstStyle/>
          <a:p>
            <a:r>
              <a:rPr lang="en-MY" dirty="0" err="1"/>
              <a:t>Bożek</a:t>
            </a:r>
            <a:r>
              <a:rPr lang="en-MY" dirty="0"/>
              <a:t> A, Nowak PF, </a:t>
            </a:r>
            <a:r>
              <a:rPr lang="en-MY" dirty="0" err="1"/>
              <a:t>Blukacz</a:t>
            </a:r>
            <a:r>
              <a:rPr lang="en-MY" dirty="0"/>
              <a:t> M. The Relationship Between Spirituality, Health-Related </a:t>
            </a:r>
            <a:r>
              <a:rPr lang="en-MY" dirty="0" err="1"/>
              <a:t>Behavior</a:t>
            </a:r>
            <a:r>
              <a:rPr lang="en-MY" dirty="0"/>
              <a:t>, and Psychological Well-Being. Front Psychol. 2020 Aug 14;11:1997. </a:t>
            </a:r>
            <a:r>
              <a:rPr lang="en-MY" dirty="0" err="1"/>
              <a:t>doi</a:t>
            </a:r>
            <a:r>
              <a:rPr lang="en-MY" dirty="0"/>
              <a:t>: 10.3389/fpsyg.2020.01997. PMID: 32922340; PMCID: PMC7457021.</a:t>
            </a:r>
          </a:p>
        </p:txBody>
      </p:sp>
    </p:spTree>
    <p:extLst>
      <p:ext uri="{BB962C8B-B14F-4D97-AF65-F5344CB8AC3E}">
        <p14:creationId xmlns:p14="http://schemas.microsoft.com/office/powerpoint/2010/main" val="3961873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1135</Words>
  <Application>Microsoft Office PowerPoint</Application>
  <PresentationFormat>Widescreen</PresentationFormat>
  <Paragraphs>61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Roboto</vt:lpstr>
      <vt:lpstr>Office Theme</vt:lpstr>
      <vt:lpstr>Trust in a Divine Being</vt:lpstr>
      <vt:lpstr>Definition of Health by the Whorld Health Orgnanization (WHO, 1947)</vt:lpstr>
      <vt:lpstr>In the definition, there were only three dimensions of health mentioned: physical, mental and social. </vt:lpstr>
      <vt:lpstr>The World Health Organization has already realized the need for the 4th dimension of health, i.e., spiritual health, to be considered an important element of health. The special group of the WHO Executive Board (1998) proposed that the Preamble of the Constitution should be amended as follows:</vt:lpstr>
      <vt:lpstr>“90% of diseases originate in the mind. Sickness of the mind prevails everywhere. . . Remorse for sin sometimes undermines the constitution and unbalances the mind.” </vt:lpstr>
      <vt:lpstr>Impact of Belief or Trust in God in Health </vt:lpstr>
      <vt:lpstr>All great civilizations have been founded on a belief in God and values leading to an orderly society.</vt:lpstr>
      <vt:lpstr>Studies that confirming how spiritual health is related to physical and mental health.</vt:lpstr>
      <vt:lpstr>Spirituality and Mental Health</vt:lpstr>
      <vt:lpstr>Spirituality and quality of life</vt:lpstr>
      <vt:lpstr>Spirituality and recovery from illness and surgery</vt:lpstr>
      <vt:lpstr>A fascinating study was made that examined the religious experience of Americans who reached the golden age or 100. </vt:lpstr>
      <vt:lpstr>Individuals with strong religious faith reports:</vt:lpstr>
      <vt:lpstr>Can Prayer makes a difference?</vt:lpstr>
      <vt:lpstr>PowerPoint Presentation</vt:lpstr>
      <vt:lpstr>Conclusion of the Study:</vt:lpstr>
      <vt:lpstr>Dr. Larry Dossey a physician and author who propounds the importance for healing of prayer, spirituality, and other non-physical factors.</vt:lpstr>
      <vt:lpstr>Many people have tried to solve their problems through yoga or some similar internalized program of self-empowerment;  these methods do not have the same effectiveness. </vt:lpstr>
      <vt:lpstr>Yoga does not work!</vt:lpstr>
      <vt:lpstr>“You will keep him in perfect peace, whose mind is stayed on You, because he trusts You.” </vt:lpstr>
      <vt:lpstr>Only when we have a close relationship with God can we experience peace of mind.</vt:lpstr>
      <vt:lpstr>Dwight L. Moody: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 in a Divine Being</dc:title>
  <dc:creator>Jane Yap (MAUM)</dc:creator>
  <cp:lastModifiedBy>Jane Yap (MAUM)</cp:lastModifiedBy>
  <cp:revision>6</cp:revision>
  <dcterms:created xsi:type="dcterms:W3CDTF">2024-08-22T08:50:30Z</dcterms:created>
  <dcterms:modified xsi:type="dcterms:W3CDTF">2024-08-22T09:45:40Z</dcterms:modified>
</cp:coreProperties>
</file>