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63DDB-09D5-4CC1-B9C8-D81F6CD8C8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49420FCE-F4CF-4CDE-BA7A-AF98735F5D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C47437DA-635E-456E-8D55-C9541227FB18}"/>
              </a:ext>
            </a:extLst>
          </p:cNvPr>
          <p:cNvSpPr>
            <a:spLocks noGrp="1"/>
          </p:cNvSpPr>
          <p:nvPr>
            <p:ph type="dt" sz="half" idx="10"/>
          </p:nvPr>
        </p:nvSpPr>
        <p:spPr/>
        <p:txBody>
          <a:bodyPr/>
          <a:lstStyle/>
          <a:p>
            <a:fld id="{A9AF5A02-83D2-4D23-B639-6F14D43B3C9A}" type="datetimeFigureOut">
              <a:rPr lang="en-MY" smtClean="0"/>
              <a:t>25/1/2023</a:t>
            </a:fld>
            <a:endParaRPr lang="en-MY"/>
          </a:p>
        </p:txBody>
      </p:sp>
      <p:sp>
        <p:nvSpPr>
          <p:cNvPr id="5" name="Footer Placeholder 4">
            <a:extLst>
              <a:ext uri="{FF2B5EF4-FFF2-40B4-BE49-F238E27FC236}">
                <a16:creationId xmlns:a16="http://schemas.microsoft.com/office/drawing/2014/main" id="{4A8331E0-F6B6-43DE-A394-CF340046492D}"/>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6D0845BD-2F95-4217-9230-DA6D86020F03}"/>
              </a:ext>
            </a:extLst>
          </p:cNvPr>
          <p:cNvSpPr>
            <a:spLocks noGrp="1"/>
          </p:cNvSpPr>
          <p:nvPr>
            <p:ph type="sldNum" sz="quarter" idx="12"/>
          </p:nvPr>
        </p:nvSpPr>
        <p:spPr/>
        <p:txBody>
          <a:bodyPr/>
          <a:lstStyle/>
          <a:p>
            <a:fld id="{A09DFC56-FA04-4EC3-9BE3-F4273320BA82}" type="slidenum">
              <a:rPr lang="en-MY" smtClean="0"/>
              <a:t>‹#›</a:t>
            </a:fld>
            <a:endParaRPr lang="en-MY"/>
          </a:p>
        </p:txBody>
      </p:sp>
    </p:spTree>
    <p:extLst>
      <p:ext uri="{BB962C8B-B14F-4D97-AF65-F5344CB8AC3E}">
        <p14:creationId xmlns:p14="http://schemas.microsoft.com/office/powerpoint/2010/main" val="1916460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5B3B4-9D70-4FDB-B531-9BDE5A2AC895}"/>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08395425-EB7E-4B6E-A332-9245371B8E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EBB8EB8D-1272-4110-862C-CDD73CC4D32C}"/>
              </a:ext>
            </a:extLst>
          </p:cNvPr>
          <p:cNvSpPr>
            <a:spLocks noGrp="1"/>
          </p:cNvSpPr>
          <p:nvPr>
            <p:ph type="dt" sz="half" idx="10"/>
          </p:nvPr>
        </p:nvSpPr>
        <p:spPr/>
        <p:txBody>
          <a:bodyPr/>
          <a:lstStyle/>
          <a:p>
            <a:fld id="{A9AF5A02-83D2-4D23-B639-6F14D43B3C9A}" type="datetimeFigureOut">
              <a:rPr lang="en-MY" smtClean="0"/>
              <a:t>25/1/2023</a:t>
            </a:fld>
            <a:endParaRPr lang="en-MY"/>
          </a:p>
        </p:txBody>
      </p:sp>
      <p:sp>
        <p:nvSpPr>
          <p:cNvPr id="5" name="Footer Placeholder 4">
            <a:extLst>
              <a:ext uri="{FF2B5EF4-FFF2-40B4-BE49-F238E27FC236}">
                <a16:creationId xmlns:a16="http://schemas.microsoft.com/office/drawing/2014/main" id="{E0189A33-0131-4875-AAF4-8D761049E1D2}"/>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123373A5-8DC3-4A5B-8DE2-AB2988BED4E0}"/>
              </a:ext>
            </a:extLst>
          </p:cNvPr>
          <p:cNvSpPr>
            <a:spLocks noGrp="1"/>
          </p:cNvSpPr>
          <p:nvPr>
            <p:ph type="sldNum" sz="quarter" idx="12"/>
          </p:nvPr>
        </p:nvSpPr>
        <p:spPr/>
        <p:txBody>
          <a:bodyPr/>
          <a:lstStyle/>
          <a:p>
            <a:fld id="{A09DFC56-FA04-4EC3-9BE3-F4273320BA82}" type="slidenum">
              <a:rPr lang="en-MY" smtClean="0"/>
              <a:t>‹#›</a:t>
            </a:fld>
            <a:endParaRPr lang="en-MY"/>
          </a:p>
        </p:txBody>
      </p:sp>
    </p:spTree>
    <p:extLst>
      <p:ext uri="{BB962C8B-B14F-4D97-AF65-F5344CB8AC3E}">
        <p14:creationId xmlns:p14="http://schemas.microsoft.com/office/powerpoint/2010/main" val="3238828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C7EF6C-1759-4363-A589-0C2EB2C56E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8F9BF963-16D7-48D0-873B-96E29C426D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C0A240BE-6C36-4552-94B9-E6EB1189B8C1}"/>
              </a:ext>
            </a:extLst>
          </p:cNvPr>
          <p:cNvSpPr>
            <a:spLocks noGrp="1"/>
          </p:cNvSpPr>
          <p:nvPr>
            <p:ph type="dt" sz="half" idx="10"/>
          </p:nvPr>
        </p:nvSpPr>
        <p:spPr/>
        <p:txBody>
          <a:bodyPr/>
          <a:lstStyle/>
          <a:p>
            <a:fld id="{A9AF5A02-83D2-4D23-B639-6F14D43B3C9A}" type="datetimeFigureOut">
              <a:rPr lang="en-MY" smtClean="0"/>
              <a:t>25/1/2023</a:t>
            </a:fld>
            <a:endParaRPr lang="en-MY"/>
          </a:p>
        </p:txBody>
      </p:sp>
      <p:sp>
        <p:nvSpPr>
          <p:cNvPr id="5" name="Footer Placeholder 4">
            <a:extLst>
              <a:ext uri="{FF2B5EF4-FFF2-40B4-BE49-F238E27FC236}">
                <a16:creationId xmlns:a16="http://schemas.microsoft.com/office/drawing/2014/main" id="{83932218-FEF1-4D7F-8F6A-C09D8CD194A9}"/>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F38467C6-4D72-456B-9BD0-3DBCA1FC82E4}"/>
              </a:ext>
            </a:extLst>
          </p:cNvPr>
          <p:cNvSpPr>
            <a:spLocks noGrp="1"/>
          </p:cNvSpPr>
          <p:nvPr>
            <p:ph type="sldNum" sz="quarter" idx="12"/>
          </p:nvPr>
        </p:nvSpPr>
        <p:spPr/>
        <p:txBody>
          <a:bodyPr/>
          <a:lstStyle/>
          <a:p>
            <a:fld id="{A09DFC56-FA04-4EC3-9BE3-F4273320BA82}" type="slidenum">
              <a:rPr lang="en-MY" smtClean="0"/>
              <a:t>‹#›</a:t>
            </a:fld>
            <a:endParaRPr lang="en-MY"/>
          </a:p>
        </p:txBody>
      </p:sp>
    </p:spTree>
    <p:extLst>
      <p:ext uri="{BB962C8B-B14F-4D97-AF65-F5344CB8AC3E}">
        <p14:creationId xmlns:p14="http://schemas.microsoft.com/office/powerpoint/2010/main" val="1993881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1235C-6FC4-4167-9471-30ADD92D69F5}"/>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B990164D-A4CB-4912-AABA-6E5192EC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5D43BF4A-4ED2-4F2A-85DD-ECDD6997F519}"/>
              </a:ext>
            </a:extLst>
          </p:cNvPr>
          <p:cNvSpPr>
            <a:spLocks noGrp="1"/>
          </p:cNvSpPr>
          <p:nvPr>
            <p:ph type="dt" sz="half" idx="10"/>
          </p:nvPr>
        </p:nvSpPr>
        <p:spPr/>
        <p:txBody>
          <a:bodyPr/>
          <a:lstStyle/>
          <a:p>
            <a:fld id="{A9AF5A02-83D2-4D23-B639-6F14D43B3C9A}" type="datetimeFigureOut">
              <a:rPr lang="en-MY" smtClean="0"/>
              <a:t>25/1/2023</a:t>
            </a:fld>
            <a:endParaRPr lang="en-MY"/>
          </a:p>
        </p:txBody>
      </p:sp>
      <p:sp>
        <p:nvSpPr>
          <p:cNvPr id="5" name="Footer Placeholder 4">
            <a:extLst>
              <a:ext uri="{FF2B5EF4-FFF2-40B4-BE49-F238E27FC236}">
                <a16:creationId xmlns:a16="http://schemas.microsoft.com/office/drawing/2014/main" id="{2C0BA706-068F-4629-A436-FC4236EDA4A0}"/>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112940EE-67AB-40A0-BC6C-9CAC85A21E7C}"/>
              </a:ext>
            </a:extLst>
          </p:cNvPr>
          <p:cNvSpPr>
            <a:spLocks noGrp="1"/>
          </p:cNvSpPr>
          <p:nvPr>
            <p:ph type="sldNum" sz="quarter" idx="12"/>
          </p:nvPr>
        </p:nvSpPr>
        <p:spPr/>
        <p:txBody>
          <a:bodyPr/>
          <a:lstStyle/>
          <a:p>
            <a:fld id="{A09DFC56-FA04-4EC3-9BE3-F4273320BA82}" type="slidenum">
              <a:rPr lang="en-MY" smtClean="0"/>
              <a:t>‹#›</a:t>
            </a:fld>
            <a:endParaRPr lang="en-MY"/>
          </a:p>
        </p:txBody>
      </p:sp>
    </p:spTree>
    <p:extLst>
      <p:ext uri="{BB962C8B-B14F-4D97-AF65-F5344CB8AC3E}">
        <p14:creationId xmlns:p14="http://schemas.microsoft.com/office/powerpoint/2010/main" val="688340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FF79D-145C-45AE-A815-7609A0F3FE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F0F5029E-EDD4-4229-B835-AB6A045D9D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40FE90-6B71-4379-AC36-D3302F1429E7}"/>
              </a:ext>
            </a:extLst>
          </p:cNvPr>
          <p:cNvSpPr>
            <a:spLocks noGrp="1"/>
          </p:cNvSpPr>
          <p:nvPr>
            <p:ph type="dt" sz="half" idx="10"/>
          </p:nvPr>
        </p:nvSpPr>
        <p:spPr/>
        <p:txBody>
          <a:bodyPr/>
          <a:lstStyle/>
          <a:p>
            <a:fld id="{A9AF5A02-83D2-4D23-B639-6F14D43B3C9A}" type="datetimeFigureOut">
              <a:rPr lang="en-MY" smtClean="0"/>
              <a:t>25/1/2023</a:t>
            </a:fld>
            <a:endParaRPr lang="en-MY"/>
          </a:p>
        </p:txBody>
      </p:sp>
      <p:sp>
        <p:nvSpPr>
          <p:cNvPr id="5" name="Footer Placeholder 4">
            <a:extLst>
              <a:ext uri="{FF2B5EF4-FFF2-40B4-BE49-F238E27FC236}">
                <a16:creationId xmlns:a16="http://schemas.microsoft.com/office/drawing/2014/main" id="{5B51EAB8-505B-4CCF-84D8-2F978B136CF7}"/>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0232F1D4-942F-428A-B0F4-AD4F7AA133CF}"/>
              </a:ext>
            </a:extLst>
          </p:cNvPr>
          <p:cNvSpPr>
            <a:spLocks noGrp="1"/>
          </p:cNvSpPr>
          <p:nvPr>
            <p:ph type="sldNum" sz="quarter" idx="12"/>
          </p:nvPr>
        </p:nvSpPr>
        <p:spPr/>
        <p:txBody>
          <a:bodyPr/>
          <a:lstStyle/>
          <a:p>
            <a:fld id="{A09DFC56-FA04-4EC3-9BE3-F4273320BA82}" type="slidenum">
              <a:rPr lang="en-MY" smtClean="0"/>
              <a:t>‹#›</a:t>
            </a:fld>
            <a:endParaRPr lang="en-MY"/>
          </a:p>
        </p:txBody>
      </p:sp>
    </p:spTree>
    <p:extLst>
      <p:ext uri="{BB962C8B-B14F-4D97-AF65-F5344CB8AC3E}">
        <p14:creationId xmlns:p14="http://schemas.microsoft.com/office/powerpoint/2010/main" val="2908472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880C4-ED58-4766-A7E3-DC31218DE2DF}"/>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9498F6FB-3A4F-4B4D-B73A-27FF38D780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34204FC3-A367-46BC-968C-8AA64534F9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5625F3C4-A405-4E19-8E7C-4F374BB3B4F4}"/>
              </a:ext>
            </a:extLst>
          </p:cNvPr>
          <p:cNvSpPr>
            <a:spLocks noGrp="1"/>
          </p:cNvSpPr>
          <p:nvPr>
            <p:ph type="dt" sz="half" idx="10"/>
          </p:nvPr>
        </p:nvSpPr>
        <p:spPr/>
        <p:txBody>
          <a:bodyPr/>
          <a:lstStyle/>
          <a:p>
            <a:fld id="{A9AF5A02-83D2-4D23-B639-6F14D43B3C9A}" type="datetimeFigureOut">
              <a:rPr lang="en-MY" smtClean="0"/>
              <a:t>25/1/2023</a:t>
            </a:fld>
            <a:endParaRPr lang="en-MY"/>
          </a:p>
        </p:txBody>
      </p:sp>
      <p:sp>
        <p:nvSpPr>
          <p:cNvPr id="6" name="Footer Placeholder 5">
            <a:extLst>
              <a:ext uri="{FF2B5EF4-FFF2-40B4-BE49-F238E27FC236}">
                <a16:creationId xmlns:a16="http://schemas.microsoft.com/office/drawing/2014/main" id="{0867B1D8-9CA8-4ABF-85A4-CB27788A8E85}"/>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6A7D12CF-5B97-4A56-BF50-689792147AE9}"/>
              </a:ext>
            </a:extLst>
          </p:cNvPr>
          <p:cNvSpPr>
            <a:spLocks noGrp="1"/>
          </p:cNvSpPr>
          <p:nvPr>
            <p:ph type="sldNum" sz="quarter" idx="12"/>
          </p:nvPr>
        </p:nvSpPr>
        <p:spPr/>
        <p:txBody>
          <a:bodyPr/>
          <a:lstStyle/>
          <a:p>
            <a:fld id="{A09DFC56-FA04-4EC3-9BE3-F4273320BA82}" type="slidenum">
              <a:rPr lang="en-MY" smtClean="0"/>
              <a:t>‹#›</a:t>
            </a:fld>
            <a:endParaRPr lang="en-MY"/>
          </a:p>
        </p:txBody>
      </p:sp>
    </p:spTree>
    <p:extLst>
      <p:ext uri="{BB962C8B-B14F-4D97-AF65-F5344CB8AC3E}">
        <p14:creationId xmlns:p14="http://schemas.microsoft.com/office/powerpoint/2010/main" val="3179388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9B76A-43C8-4D61-92B6-35E12CE27B8D}"/>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FD4424DB-6A71-4F26-9823-8FC07E927A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BCAAF3-44D5-4743-B180-43BF71FB9F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31B9C026-1860-44F3-BD05-1A22C11E17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1B0E8E-C8BB-4DEF-8090-321B161A7D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927B83FA-734F-4BDD-8A5A-D9921EB4BA8F}"/>
              </a:ext>
            </a:extLst>
          </p:cNvPr>
          <p:cNvSpPr>
            <a:spLocks noGrp="1"/>
          </p:cNvSpPr>
          <p:nvPr>
            <p:ph type="dt" sz="half" idx="10"/>
          </p:nvPr>
        </p:nvSpPr>
        <p:spPr/>
        <p:txBody>
          <a:bodyPr/>
          <a:lstStyle/>
          <a:p>
            <a:fld id="{A9AF5A02-83D2-4D23-B639-6F14D43B3C9A}" type="datetimeFigureOut">
              <a:rPr lang="en-MY" smtClean="0"/>
              <a:t>25/1/2023</a:t>
            </a:fld>
            <a:endParaRPr lang="en-MY"/>
          </a:p>
        </p:txBody>
      </p:sp>
      <p:sp>
        <p:nvSpPr>
          <p:cNvPr id="8" name="Footer Placeholder 7">
            <a:extLst>
              <a:ext uri="{FF2B5EF4-FFF2-40B4-BE49-F238E27FC236}">
                <a16:creationId xmlns:a16="http://schemas.microsoft.com/office/drawing/2014/main" id="{54FB5EB4-CF3F-46A8-8ED1-FB982285BDC6}"/>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id="{49799041-7DBB-48AE-8CCF-509254ABCB43}"/>
              </a:ext>
            </a:extLst>
          </p:cNvPr>
          <p:cNvSpPr>
            <a:spLocks noGrp="1"/>
          </p:cNvSpPr>
          <p:nvPr>
            <p:ph type="sldNum" sz="quarter" idx="12"/>
          </p:nvPr>
        </p:nvSpPr>
        <p:spPr/>
        <p:txBody>
          <a:bodyPr/>
          <a:lstStyle/>
          <a:p>
            <a:fld id="{A09DFC56-FA04-4EC3-9BE3-F4273320BA82}" type="slidenum">
              <a:rPr lang="en-MY" smtClean="0"/>
              <a:t>‹#›</a:t>
            </a:fld>
            <a:endParaRPr lang="en-MY"/>
          </a:p>
        </p:txBody>
      </p:sp>
    </p:spTree>
    <p:extLst>
      <p:ext uri="{BB962C8B-B14F-4D97-AF65-F5344CB8AC3E}">
        <p14:creationId xmlns:p14="http://schemas.microsoft.com/office/powerpoint/2010/main" val="1067027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0F5BE-762B-48C7-8A2A-09B00C20B106}"/>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E8DB4EA0-61BB-4316-9FE6-C8FBA1AA1CC3}"/>
              </a:ext>
            </a:extLst>
          </p:cNvPr>
          <p:cNvSpPr>
            <a:spLocks noGrp="1"/>
          </p:cNvSpPr>
          <p:nvPr>
            <p:ph type="dt" sz="half" idx="10"/>
          </p:nvPr>
        </p:nvSpPr>
        <p:spPr/>
        <p:txBody>
          <a:bodyPr/>
          <a:lstStyle/>
          <a:p>
            <a:fld id="{A9AF5A02-83D2-4D23-B639-6F14D43B3C9A}" type="datetimeFigureOut">
              <a:rPr lang="en-MY" smtClean="0"/>
              <a:t>25/1/2023</a:t>
            </a:fld>
            <a:endParaRPr lang="en-MY"/>
          </a:p>
        </p:txBody>
      </p:sp>
      <p:sp>
        <p:nvSpPr>
          <p:cNvPr id="4" name="Footer Placeholder 3">
            <a:extLst>
              <a:ext uri="{FF2B5EF4-FFF2-40B4-BE49-F238E27FC236}">
                <a16:creationId xmlns:a16="http://schemas.microsoft.com/office/drawing/2014/main" id="{34118287-04BE-405E-BEB8-AFC9A1DB22B1}"/>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73390C77-8191-4B83-A44B-7269359D80B4}"/>
              </a:ext>
            </a:extLst>
          </p:cNvPr>
          <p:cNvSpPr>
            <a:spLocks noGrp="1"/>
          </p:cNvSpPr>
          <p:nvPr>
            <p:ph type="sldNum" sz="quarter" idx="12"/>
          </p:nvPr>
        </p:nvSpPr>
        <p:spPr/>
        <p:txBody>
          <a:bodyPr/>
          <a:lstStyle/>
          <a:p>
            <a:fld id="{A09DFC56-FA04-4EC3-9BE3-F4273320BA82}" type="slidenum">
              <a:rPr lang="en-MY" smtClean="0"/>
              <a:t>‹#›</a:t>
            </a:fld>
            <a:endParaRPr lang="en-MY"/>
          </a:p>
        </p:txBody>
      </p:sp>
    </p:spTree>
    <p:extLst>
      <p:ext uri="{BB962C8B-B14F-4D97-AF65-F5344CB8AC3E}">
        <p14:creationId xmlns:p14="http://schemas.microsoft.com/office/powerpoint/2010/main" val="4012806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FFDA6A-9476-4E4B-944A-90DD81ABF07D}"/>
              </a:ext>
            </a:extLst>
          </p:cNvPr>
          <p:cNvSpPr>
            <a:spLocks noGrp="1"/>
          </p:cNvSpPr>
          <p:nvPr>
            <p:ph type="dt" sz="half" idx="10"/>
          </p:nvPr>
        </p:nvSpPr>
        <p:spPr/>
        <p:txBody>
          <a:bodyPr/>
          <a:lstStyle/>
          <a:p>
            <a:fld id="{A9AF5A02-83D2-4D23-B639-6F14D43B3C9A}" type="datetimeFigureOut">
              <a:rPr lang="en-MY" smtClean="0"/>
              <a:t>25/1/2023</a:t>
            </a:fld>
            <a:endParaRPr lang="en-MY"/>
          </a:p>
        </p:txBody>
      </p:sp>
      <p:sp>
        <p:nvSpPr>
          <p:cNvPr id="3" name="Footer Placeholder 2">
            <a:extLst>
              <a:ext uri="{FF2B5EF4-FFF2-40B4-BE49-F238E27FC236}">
                <a16:creationId xmlns:a16="http://schemas.microsoft.com/office/drawing/2014/main" id="{609051E2-5300-459B-98C2-07F84AE0E31F}"/>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id="{C316C121-8E8F-427B-93CB-373904C7C8D8}"/>
              </a:ext>
            </a:extLst>
          </p:cNvPr>
          <p:cNvSpPr>
            <a:spLocks noGrp="1"/>
          </p:cNvSpPr>
          <p:nvPr>
            <p:ph type="sldNum" sz="quarter" idx="12"/>
          </p:nvPr>
        </p:nvSpPr>
        <p:spPr/>
        <p:txBody>
          <a:bodyPr/>
          <a:lstStyle/>
          <a:p>
            <a:fld id="{A09DFC56-FA04-4EC3-9BE3-F4273320BA82}" type="slidenum">
              <a:rPr lang="en-MY" smtClean="0"/>
              <a:t>‹#›</a:t>
            </a:fld>
            <a:endParaRPr lang="en-MY"/>
          </a:p>
        </p:txBody>
      </p:sp>
    </p:spTree>
    <p:extLst>
      <p:ext uri="{BB962C8B-B14F-4D97-AF65-F5344CB8AC3E}">
        <p14:creationId xmlns:p14="http://schemas.microsoft.com/office/powerpoint/2010/main" val="2122802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E1F84-AF24-4D50-A391-7EC4FF732A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AB76570A-9BCB-4948-AF5A-B6455A557E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B99A6781-20D1-4DCC-A915-0EA2D3F3E8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562DE4-7DA7-438F-B9A0-2A02D65DDC78}"/>
              </a:ext>
            </a:extLst>
          </p:cNvPr>
          <p:cNvSpPr>
            <a:spLocks noGrp="1"/>
          </p:cNvSpPr>
          <p:nvPr>
            <p:ph type="dt" sz="half" idx="10"/>
          </p:nvPr>
        </p:nvSpPr>
        <p:spPr/>
        <p:txBody>
          <a:bodyPr/>
          <a:lstStyle/>
          <a:p>
            <a:fld id="{A9AF5A02-83D2-4D23-B639-6F14D43B3C9A}" type="datetimeFigureOut">
              <a:rPr lang="en-MY" smtClean="0"/>
              <a:t>25/1/2023</a:t>
            </a:fld>
            <a:endParaRPr lang="en-MY"/>
          </a:p>
        </p:txBody>
      </p:sp>
      <p:sp>
        <p:nvSpPr>
          <p:cNvPr id="6" name="Footer Placeholder 5">
            <a:extLst>
              <a:ext uri="{FF2B5EF4-FFF2-40B4-BE49-F238E27FC236}">
                <a16:creationId xmlns:a16="http://schemas.microsoft.com/office/drawing/2014/main" id="{9247ED31-95DF-46A9-B4E1-A42DC6FA3595}"/>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5C265423-9E3E-4E04-A06B-3B9F602F67E2}"/>
              </a:ext>
            </a:extLst>
          </p:cNvPr>
          <p:cNvSpPr>
            <a:spLocks noGrp="1"/>
          </p:cNvSpPr>
          <p:nvPr>
            <p:ph type="sldNum" sz="quarter" idx="12"/>
          </p:nvPr>
        </p:nvSpPr>
        <p:spPr/>
        <p:txBody>
          <a:bodyPr/>
          <a:lstStyle/>
          <a:p>
            <a:fld id="{A09DFC56-FA04-4EC3-9BE3-F4273320BA82}" type="slidenum">
              <a:rPr lang="en-MY" smtClean="0"/>
              <a:t>‹#›</a:t>
            </a:fld>
            <a:endParaRPr lang="en-MY"/>
          </a:p>
        </p:txBody>
      </p:sp>
    </p:spTree>
    <p:extLst>
      <p:ext uri="{BB962C8B-B14F-4D97-AF65-F5344CB8AC3E}">
        <p14:creationId xmlns:p14="http://schemas.microsoft.com/office/powerpoint/2010/main" val="3268661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80459-A72A-4D46-9338-0197871787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719E5754-7796-448E-957D-44790B1A62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84102DA9-66FE-496B-8318-A66172E83D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2DBD1-5BEA-4A15-AF81-0800710DC2F3}"/>
              </a:ext>
            </a:extLst>
          </p:cNvPr>
          <p:cNvSpPr>
            <a:spLocks noGrp="1"/>
          </p:cNvSpPr>
          <p:nvPr>
            <p:ph type="dt" sz="half" idx="10"/>
          </p:nvPr>
        </p:nvSpPr>
        <p:spPr/>
        <p:txBody>
          <a:bodyPr/>
          <a:lstStyle/>
          <a:p>
            <a:fld id="{A9AF5A02-83D2-4D23-B639-6F14D43B3C9A}" type="datetimeFigureOut">
              <a:rPr lang="en-MY" smtClean="0"/>
              <a:t>25/1/2023</a:t>
            </a:fld>
            <a:endParaRPr lang="en-MY"/>
          </a:p>
        </p:txBody>
      </p:sp>
      <p:sp>
        <p:nvSpPr>
          <p:cNvPr id="6" name="Footer Placeholder 5">
            <a:extLst>
              <a:ext uri="{FF2B5EF4-FFF2-40B4-BE49-F238E27FC236}">
                <a16:creationId xmlns:a16="http://schemas.microsoft.com/office/drawing/2014/main" id="{31406FE3-05D7-4D76-B239-886D478F3993}"/>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B5F69B7A-5976-41AB-8BB9-2CAB0F50E735}"/>
              </a:ext>
            </a:extLst>
          </p:cNvPr>
          <p:cNvSpPr>
            <a:spLocks noGrp="1"/>
          </p:cNvSpPr>
          <p:nvPr>
            <p:ph type="sldNum" sz="quarter" idx="12"/>
          </p:nvPr>
        </p:nvSpPr>
        <p:spPr/>
        <p:txBody>
          <a:bodyPr/>
          <a:lstStyle/>
          <a:p>
            <a:fld id="{A09DFC56-FA04-4EC3-9BE3-F4273320BA82}" type="slidenum">
              <a:rPr lang="en-MY" smtClean="0"/>
              <a:t>‹#›</a:t>
            </a:fld>
            <a:endParaRPr lang="en-MY"/>
          </a:p>
        </p:txBody>
      </p:sp>
    </p:spTree>
    <p:extLst>
      <p:ext uri="{BB962C8B-B14F-4D97-AF65-F5344CB8AC3E}">
        <p14:creationId xmlns:p14="http://schemas.microsoft.com/office/powerpoint/2010/main" val="3933640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A65EBA-7EED-4ED4-9403-E309AA6821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1847B574-81E0-4BE7-B63D-65DD5C2919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992009A4-E854-4686-9852-A968EF542D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AF5A02-83D2-4D23-B639-6F14D43B3C9A}" type="datetimeFigureOut">
              <a:rPr lang="en-MY" smtClean="0"/>
              <a:t>25/1/2023</a:t>
            </a:fld>
            <a:endParaRPr lang="en-MY"/>
          </a:p>
        </p:txBody>
      </p:sp>
      <p:sp>
        <p:nvSpPr>
          <p:cNvPr id="5" name="Footer Placeholder 4">
            <a:extLst>
              <a:ext uri="{FF2B5EF4-FFF2-40B4-BE49-F238E27FC236}">
                <a16:creationId xmlns:a16="http://schemas.microsoft.com/office/drawing/2014/main" id="{73CEF526-255E-44BE-A70D-47AD56B35B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a:extLst>
              <a:ext uri="{FF2B5EF4-FFF2-40B4-BE49-F238E27FC236}">
                <a16:creationId xmlns:a16="http://schemas.microsoft.com/office/drawing/2014/main" id="{57E26163-39DA-48EB-AC0D-6E3EF9E576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9DFC56-FA04-4EC3-9BE3-F4273320BA82}" type="slidenum">
              <a:rPr lang="en-MY" smtClean="0"/>
              <a:t>‹#›</a:t>
            </a:fld>
            <a:endParaRPr lang="en-MY"/>
          </a:p>
        </p:txBody>
      </p:sp>
    </p:spTree>
    <p:extLst>
      <p:ext uri="{BB962C8B-B14F-4D97-AF65-F5344CB8AC3E}">
        <p14:creationId xmlns:p14="http://schemas.microsoft.com/office/powerpoint/2010/main" val="1743989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B4CB5-091C-4956-A826-7C9832A3B8D6}"/>
              </a:ext>
            </a:extLst>
          </p:cNvPr>
          <p:cNvSpPr>
            <a:spLocks noGrp="1"/>
          </p:cNvSpPr>
          <p:nvPr>
            <p:ph type="ctrTitle"/>
          </p:nvPr>
        </p:nvSpPr>
        <p:spPr/>
        <p:txBody>
          <a:bodyPr/>
          <a:lstStyle/>
          <a:p>
            <a:r>
              <a:rPr lang="en-MY" dirty="0"/>
              <a:t>Sunlight</a:t>
            </a:r>
          </a:p>
        </p:txBody>
      </p:sp>
      <p:sp>
        <p:nvSpPr>
          <p:cNvPr id="3" name="Subtitle 2">
            <a:extLst>
              <a:ext uri="{FF2B5EF4-FFF2-40B4-BE49-F238E27FC236}">
                <a16:creationId xmlns:a16="http://schemas.microsoft.com/office/drawing/2014/main" id="{356E13B5-3380-4C06-9FEC-2E83168BCC88}"/>
              </a:ext>
            </a:extLst>
          </p:cNvPr>
          <p:cNvSpPr>
            <a:spLocks noGrp="1"/>
          </p:cNvSpPr>
          <p:nvPr>
            <p:ph type="subTitle" idx="1"/>
          </p:nvPr>
        </p:nvSpPr>
        <p:spPr/>
        <p:txBody>
          <a:bodyPr/>
          <a:lstStyle/>
          <a:p>
            <a:r>
              <a:rPr lang="en-MY" dirty="0"/>
              <a:t>The 4</a:t>
            </a:r>
            <a:r>
              <a:rPr lang="en-MY" baseline="30000" dirty="0"/>
              <a:t>th</a:t>
            </a:r>
            <a:r>
              <a:rPr lang="en-MY" dirty="0"/>
              <a:t> of the EIGHT TREASURES</a:t>
            </a:r>
          </a:p>
        </p:txBody>
      </p:sp>
      <p:pic>
        <p:nvPicPr>
          <p:cNvPr id="4" name="Picture 3">
            <a:extLst>
              <a:ext uri="{FF2B5EF4-FFF2-40B4-BE49-F238E27FC236}">
                <a16:creationId xmlns:a16="http://schemas.microsoft.com/office/drawing/2014/main" id="{55430A5C-5927-427A-9A86-66B92A092B6F}"/>
              </a:ext>
            </a:extLst>
          </p:cNvPr>
          <p:cNvPicPr>
            <a:picLocks noChangeAspect="1"/>
          </p:cNvPicPr>
          <p:nvPr/>
        </p:nvPicPr>
        <p:blipFill>
          <a:blip r:embed="rId2"/>
          <a:stretch>
            <a:fillRect/>
          </a:stretch>
        </p:blipFill>
        <p:spPr>
          <a:xfrm>
            <a:off x="8494965" y="0"/>
            <a:ext cx="3697035" cy="6858000"/>
          </a:xfrm>
          <a:prstGeom prst="rect">
            <a:avLst/>
          </a:prstGeom>
        </p:spPr>
      </p:pic>
    </p:spTree>
    <p:extLst>
      <p:ext uri="{BB962C8B-B14F-4D97-AF65-F5344CB8AC3E}">
        <p14:creationId xmlns:p14="http://schemas.microsoft.com/office/powerpoint/2010/main" val="3172926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9CB6C-BA2B-4C79-9310-9882EE6F99A1}"/>
              </a:ext>
            </a:extLst>
          </p:cNvPr>
          <p:cNvSpPr>
            <a:spLocks noGrp="1"/>
          </p:cNvSpPr>
          <p:nvPr>
            <p:ph type="title"/>
          </p:nvPr>
        </p:nvSpPr>
        <p:spPr/>
        <p:txBody>
          <a:bodyPr/>
          <a:lstStyle/>
          <a:p>
            <a:endParaRPr lang="en-MY"/>
          </a:p>
        </p:txBody>
      </p:sp>
      <p:sp>
        <p:nvSpPr>
          <p:cNvPr id="3" name="Text Placeholder 2">
            <a:extLst>
              <a:ext uri="{FF2B5EF4-FFF2-40B4-BE49-F238E27FC236}">
                <a16:creationId xmlns:a16="http://schemas.microsoft.com/office/drawing/2014/main" id="{0AD642AF-0731-406F-AB72-AC7A2BCCE83B}"/>
              </a:ext>
            </a:extLst>
          </p:cNvPr>
          <p:cNvSpPr>
            <a:spLocks noGrp="1"/>
          </p:cNvSpPr>
          <p:nvPr>
            <p:ph type="body" idx="1"/>
          </p:nvPr>
        </p:nvSpPr>
        <p:spPr/>
        <p:txBody>
          <a:bodyPr/>
          <a:lstStyle/>
          <a:p>
            <a:endParaRPr lang="en-MY"/>
          </a:p>
        </p:txBody>
      </p:sp>
      <p:pic>
        <p:nvPicPr>
          <p:cNvPr id="5" name="Picture 4">
            <a:extLst>
              <a:ext uri="{FF2B5EF4-FFF2-40B4-BE49-F238E27FC236}">
                <a16:creationId xmlns:a16="http://schemas.microsoft.com/office/drawing/2014/main" id="{40642C89-6A7F-4EA0-B8EA-3B604E86BD5D}"/>
              </a:ext>
            </a:extLst>
          </p:cNvPr>
          <p:cNvPicPr>
            <a:picLocks noChangeAspect="1"/>
          </p:cNvPicPr>
          <p:nvPr/>
        </p:nvPicPr>
        <p:blipFill>
          <a:blip r:embed="rId2"/>
          <a:stretch>
            <a:fillRect/>
          </a:stretch>
        </p:blipFill>
        <p:spPr>
          <a:xfrm>
            <a:off x="2573404" y="0"/>
            <a:ext cx="7045191" cy="6858000"/>
          </a:xfrm>
          <a:prstGeom prst="rect">
            <a:avLst/>
          </a:prstGeom>
        </p:spPr>
      </p:pic>
    </p:spTree>
    <p:extLst>
      <p:ext uri="{BB962C8B-B14F-4D97-AF65-F5344CB8AC3E}">
        <p14:creationId xmlns:p14="http://schemas.microsoft.com/office/powerpoint/2010/main" val="1854914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6B0AA9-5C6C-4621-A98D-98736F63532F}"/>
              </a:ext>
            </a:extLst>
          </p:cNvPr>
          <p:cNvSpPr>
            <a:spLocks noGrp="1"/>
          </p:cNvSpPr>
          <p:nvPr>
            <p:ph type="title"/>
          </p:nvPr>
        </p:nvSpPr>
        <p:spPr>
          <a:xfrm>
            <a:off x="831850" y="1422400"/>
            <a:ext cx="6412230" cy="3140075"/>
          </a:xfrm>
        </p:spPr>
        <p:txBody>
          <a:bodyPr>
            <a:noAutofit/>
          </a:bodyPr>
          <a:lstStyle/>
          <a:p>
            <a:r>
              <a:rPr lang="en-US" sz="2800" dirty="0"/>
              <a:t>Have you ever felt the sunshine of hope come to your soul after a long, dark night of despair? There’s something about the rays of warm sun that makes us feel refreshed and full of hope, no matter what problems we are facing. Not many people know, but the benefits of sunshine come not only from how it makes us feel emotionally but sunlight is an essential factor in overall good health. </a:t>
            </a:r>
            <a:endParaRPr lang="en-MY" sz="2800" dirty="0"/>
          </a:p>
        </p:txBody>
      </p:sp>
      <p:sp>
        <p:nvSpPr>
          <p:cNvPr id="5" name="Text Placeholder 4">
            <a:extLst>
              <a:ext uri="{FF2B5EF4-FFF2-40B4-BE49-F238E27FC236}">
                <a16:creationId xmlns:a16="http://schemas.microsoft.com/office/drawing/2014/main" id="{B08C7111-29A4-451F-88F2-3754ED0D88D6}"/>
              </a:ext>
            </a:extLst>
          </p:cNvPr>
          <p:cNvSpPr>
            <a:spLocks noGrp="1"/>
          </p:cNvSpPr>
          <p:nvPr>
            <p:ph type="body" idx="1"/>
          </p:nvPr>
        </p:nvSpPr>
        <p:spPr>
          <a:xfrm>
            <a:off x="838200" y="4762183"/>
            <a:ext cx="10515600" cy="1500187"/>
          </a:xfrm>
        </p:spPr>
        <p:txBody>
          <a:bodyPr/>
          <a:lstStyle/>
          <a:p>
            <a:r>
              <a:rPr lang="en-US" dirty="0"/>
              <a:t>Is sunlight a missing “nutrient” in your life?</a:t>
            </a:r>
            <a:endParaRPr lang="en-MY" dirty="0"/>
          </a:p>
        </p:txBody>
      </p:sp>
      <p:pic>
        <p:nvPicPr>
          <p:cNvPr id="6" name="Picture 5">
            <a:extLst>
              <a:ext uri="{FF2B5EF4-FFF2-40B4-BE49-F238E27FC236}">
                <a16:creationId xmlns:a16="http://schemas.microsoft.com/office/drawing/2014/main" id="{4F3C19BE-4EF6-49A1-9CCD-EB4EC0F7F105}"/>
              </a:ext>
            </a:extLst>
          </p:cNvPr>
          <p:cNvPicPr>
            <a:picLocks noChangeAspect="1"/>
          </p:cNvPicPr>
          <p:nvPr/>
        </p:nvPicPr>
        <p:blipFill>
          <a:blip r:embed="rId2"/>
          <a:stretch>
            <a:fillRect/>
          </a:stretch>
        </p:blipFill>
        <p:spPr>
          <a:xfrm>
            <a:off x="7518400" y="1222692"/>
            <a:ext cx="4453044" cy="3339783"/>
          </a:xfrm>
          <a:prstGeom prst="rect">
            <a:avLst/>
          </a:prstGeom>
        </p:spPr>
      </p:pic>
    </p:spTree>
    <p:extLst>
      <p:ext uri="{BB962C8B-B14F-4D97-AF65-F5344CB8AC3E}">
        <p14:creationId xmlns:p14="http://schemas.microsoft.com/office/powerpoint/2010/main" val="4132457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0B8D3-3F47-45E7-ADE9-AEEF6A24AC71}"/>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4D7B215C-760C-4F55-828F-376B953366F5}"/>
              </a:ext>
            </a:extLst>
          </p:cNvPr>
          <p:cNvSpPr>
            <a:spLocks noGrp="1"/>
          </p:cNvSpPr>
          <p:nvPr>
            <p:ph idx="1"/>
          </p:nvPr>
        </p:nvSpPr>
        <p:spPr/>
        <p:txBody>
          <a:bodyPr/>
          <a:lstStyle/>
          <a:p>
            <a:r>
              <a:rPr lang="en-US" dirty="0"/>
              <a:t>Vitamin D is a very important component of our body. It helps regulate in the absorption of calcium – needed to keep bones, teeth and muscles healthy – as well as improve our immune system. </a:t>
            </a:r>
          </a:p>
          <a:p>
            <a:r>
              <a:rPr lang="en-US" dirty="0"/>
              <a:t>Ten percent of vitamin D is produced through the food that we eat while the remaining 90 percent is produced in the skin with the help of the sun.</a:t>
            </a:r>
            <a:endParaRPr lang="en-MY" dirty="0"/>
          </a:p>
        </p:txBody>
      </p:sp>
    </p:spTree>
    <p:extLst>
      <p:ext uri="{BB962C8B-B14F-4D97-AF65-F5344CB8AC3E}">
        <p14:creationId xmlns:p14="http://schemas.microsoft.com/office/powerpoint/2010/main" val="875822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729F7-0D82-44CB-BEA6-30EC4C5B8AC0}"/>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916740F1-7B73-496D-867A-85AA559220BC}"/>
              </a:ext>
            </a:extLst>
          </p:cNvPr>
          <p:cNvSpPr>
            <a:spLocks noGrp="1"/>
          </p:cNvSpPr>
          <p:nvPr>
            <p:ph idx="1"/>
          </p:nvPr>
        </p:nvSpPr>
        <p:spPr>
          <a:xfrm>
            <a:off x="838200" y="1825625"/>
            <a:ext cx="5064760" cy="4351338"/>
          </a:xfrm>
        </p:spPr>
        <p:txBody>
          <a:bodyPr/>
          <a:lstStyle/>
          <a:p>
            <a:r>
              <a:rPr lang="en-US" dirty="0"/>
              <a:t>Vitamin D is by far the greatest deficiency in the civilized world. In a survey, around 50% of the global population have vitamin D insufficiency (Nair and Maseeh, 2012). </a:t>
            </a:r>
          </a:p>
          <a:p>
            <a:r>
              <a:rPr lang="en-US" dirty="0"/>
              <a:t>In Asia, despite the presence of the tropical sun almost all-year round, yet people are still lacking vitamin D. </a:t>
            </a:r>
            <a:endParaRPr lang="en-MY" dirty="0"/>
          </a:p>
        </p:txBody>
      </p:sp>
      <p:pic>
        <p:nvPicPr>
          <p:cNvPr id="4" name="Picture 3">
            <a:extLst>
              <a:ext uri="{FF2B5EF4-FFF2-40B4-BE49-F238E27FC236}">
                <a16:creationId xmlns:a16="http://schemas.microsoft.com/office/drawing/2014/main" id="{4FF717AE-2143-44B9-8870-DD7BFE1AA593}"/>
              </a:ext>
            </a:extLst>
          </p:cNvPr>
          <p:cNvPicPr>
            <a:picLocks noChangeAspect="1"/>
          </p:cNvPicPr>
          <p:nvPr/>
        </p:nvPicPr>
        <p:blipFill>
          <a:blip r:embed="rId2"/>
          <a:stretch>
            <a:fillRect/>
          </a:stretch>
        </p:blipFill>
        <p:spPr>
          <a:xfrm>
            <a:off x="7105721" y="890833"/>
            <a:ext cx="3973742" cy="2644344"/>
          </a:xfrm>
          <a:prstGeom prst="rect">
            <a:avLst/>
          </a:prstGeom>
        </p:spPr>
      </p:pic>
      <p:pic>
        <p:nvPicPr>
          <p:cNvPr id="5" name="Picture 4">
            <a:extLst>
              <a:ext uri="{FF2B5EF4-FFF2-40B4-BE49-F238E27FC236}">
                <a16:creationId xmlns:a16="http://schemas.microsoft.com/office/drawing/2014/main" id="{A73DD1DA-9999-48A0-968E-55951013CD33}"/>
              </a:ext>
            </a:extLst>
          </p:cNvPr>
          <p:cNvPicPr>
            <a:picLocks noChangeAspect="1"/>
          </p:cNvPicPr>
          <p:nvPr/>
        </p:nvPicPr>
        <p:blipFill>
          <a:blip r:embed="rId3"/>
          <a:stretch>
            <a:fillRect/>
          </a:stretch>
        </p:blipFill>
        <p:spPr>
          <a:xfrm>
            <a:off x="7117900" y="3698240"/>
            <a:ext cx="3961563" cy="2644344"/>
          </a:xfrm>
          <a:prstGeom prst="rect">
            <a:avLst/>
          </a:prstGeom>
        </p:spPr>
      </p:pic>
    </p:spTree>
    <p:extLst>
      <p:ext uri="{BB962C8B-B14F-4D97-AF65-F5344CB8AC3E}">
        <p14:creationId xmlns:p14="http://schemas.microsoft.com/office/powerpoint/2010/main" val="3119452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B8E96-6098-4571-BD4E-77E71686522A}"/>
              </a:ext>
            </a:extLst>
          </p:cNvPr>
          <p:cNvSpPr>
            <a:spLocks noGrp="1"/>
          </p:cNvSpPr>
          <p:nvPr>
            <p:ph type="title"/>
          </p:nvPr>
        </p:nvSpPr>
        <p:spPr/>
        <p:txBody>
          <a:bodyPr>
            <a:normAutofit/>
          </a:bodyPr>
          <a:lstStyle/>
          <a:p>
            <a:r>
              <a:rPr lang="en-US" dirty="0"/>
              <a:t>Research has shown some benefits of Vitamin D, through sunlight (1):</a:t>
            </a:r>
            <a:endParaRPr lang="en-MY" dirty="0"/>
          </a:p>
        </p:txBody>
      </p:sp>
      <p:sp>
        <p:nvSpPr>
          <p:cNvPr id="3" name="Content Placeholder 2">
            <a:extLst>
              <a:ext uri="{FF2B5EF4-FFF2-40B4-BE49-F238E27FC236}">
                <a16:creationId xmlns:a16="http://schemas.microsoft.com/office/drawing/2014/main" id="{ED8B1F1D-84B5-4DF1-B13E-CEA9A2762EB5}"/>
              </a:ext>
            </a:extLst>
          </p:cNvPr>
          <p:cNvSpPr>
            <a:spLocks noGrp="1"/>
          </p:cNvSpPr>
          <p:nvPr>
            <p:ph idx="1"/>
          </p:nvPr>
        </p:nvSpPr>
        <p:spPr>
          <a:xfrm>
            <a:off x="838200" y="1825625"/>
            <a:ext cx="5135880" cy="4351338"/>
          </a:xfrm>
        </p:spPr>
        <p:txBody>
          <a:bodyPr/>
          <a:lstStyle/>
          <a:p>
            <a:r>
              <a:rPr lang="en-US" dirty="0"/>
              <a:t>Vitamin D supports bone health, aids in lowering blood pressure, preventing disease, and promoting good mental health.</a:t>
            </a:r>
          </a:p>
          <a:p>
            <a:r>
              <a:rPr lang="en-US" dirty="0"/>
              <a:t>It plays a role in fighting against some diseases, including heart disease, auto immune diseases, and even reducing severe respiratory distress for patients with COVID infection </a:t>
            </a:r>
          </a:p>
          <a:p>
            <a:endParaRPr lang="en-MY" dirty="0"/>
          </a:p>
        </p:txBody>
      </p:sp>
      <p:pic>
        <p:nvPicPr>
          <p:cNvPr id="6" name="Picture 5">
            <a:extLst>
              <a:ext uri="{FF2B5EF4-FFF2-40B4-BE49-F238E27FC236}">
                <a16:creationId xmlns:a16="http://schemas.microsoft.com/office/drawing/2014/main" id="{5D51E739-37FD-42F9-918C-FD5C26B2D143}"/>
              </a:ext>
            </a:extLst>
          </p:cNvPr>
          <p:cNvPicPr>
            <a:picLocks noChangeAspect="1"/>
          </p:cNvPicPr>
          <p:nvPr/>
        </p:nvPicPr>
        <p:blipFill>
          <a:blip r:embed="rId2"/>
          <a:stretch>
            <a:fillRect/>
          </a:stretch>
        </p:blipFill>
        <p:spPr>
          <a:xfrm>
            <a:off x="6096000" y="2070894"/>
            <a:ext cx="5981700" cy="3364706"/>
          </a:xfrm>
          <a:prstGeom prst="rect">
            <a:avLst/>
          </a:prstGeom>
        </p:spPr>
      </p:pic>
    </p:spTree>
    <p:extLst>
      <p:ext uri="{BB962C8B-B14F-4D97-AF65-F5344CB8AC3E}">
        <p14:creationId xmlns:p14="http://schemas.microsoft.com/office/powerpoint/2010/main" val="864046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0DFFF-21F0-42EA-B8DD-F5B52E1689DE}"/>
              </a:ext>
            </a:extLst>
          </p:cNvPr>
          <p:cNvSpPr>
            <a:spLocks noGrp="1"/>
          </p:cNvSpPr>
          <p:nvPr>
            <p:ph type="title"/>
          </p:nvPr>
        </p:nvSpPr>
        <p:spPr/>
        <p:txBody>
          <a:bodyPr/>
          <a:lstStyle/>
          <a:p>
            <a:r>
              <a:rPr lang="en-US" dirty="0"/>
              <a:t>Research has shown some benefits of Vitamin D, through sunlight (2):</a:t>
            </a:r>
            <a:endParaRPr lang="en-MY" dirty="0"/>
          </a:p>
        </p:txBody>
      </p:sp>
      <p:sp>
        <p:nvSpPr>
          <p:cNvPr id="3" name="Content Placeholder 2">
            <a:extLst>
              <a:ext uri="{FF2B5EF4-FFF2-40B4-BE49-F238E27FC236}">
                <a16:creationId xmlns:a16="http://schemas.microsoft.com/office/drawing/2014/main" id="{579A5C52-4E8C-4CCE-9461-05E4D570D439}"/>
              </a:ext>
            </a:extLst>
          </p:cNvPr>
          <p:cNvSpPr>
            <a:spLocks noGrp="1"/>
          </p:cNvSpPr>
          <p:nvPr>
            <p:ph idx="1"/>
          </p:nvPr>
        </p:nvSpPr>
        <p:spPr/>
        <p:txBody>
          <a:bodyPr/>
          <a:lstStyle/>
          <a:p>
            <a:r>
              <a:rPr lang="en-US" dirty="0"/>
              <a:t>Vitamin D regulates mood disorders and reduce depression. Research has shown that vitamin D might play an important role in regulating mood and decreasing the risk of depression. </a:t>
            </a:r>
          </a:p>
          <a:p>
            <a:pPr lvl="1"/>
            <a:r>
              <a:rPr lang="en-US" dirty="0"/>
              <a:t>For example, a review of 7,534 people found that those experiencing negative emotions who received vitamin D supplements noticed an improvement in symptoms. Vitamin D supplementation may help people with depression who also have a vitamin D deficiency.</a:t>
            </a:r>
          </a:p>
          <a:p>
            <a:r>
              <a:rPr lang="en-US" dirty="0"/>
              <a:t>It helps in the production of melatonin, a sleep hormone as well as serotonin, the mood elevator.</a:t>
            </a:r>
          </a:p>
          <a:p>
            <a:endParaRPr lang="en-MY" dirty="0"/>
          </a:p>
        </p:txBody>
      </p:sp>
    </p:spTree>
    <p:extLst>
      <p:ext uri="{BB962C8B-B14F-4D97-AF65-F5344CB8AC3E}">
        <p14:creationId xmlns:p14="http://schemas.microsoft.com/office/powerpoint/2010/main" val="26477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E6DC9-801D-4DB6-A069-8646910AB6E2}"/>
              </a:ext>
            </a:extLst>
          </p:cNvPr>
          <p:cNvSpPr>
            <a:spLocks noGrp="1"/>
          </p:cNvSpPr>
          <p:nvPr>
            <p:ph type="title"/>
          </p:nvPr>
        </p:nvSpPr>
        <p:spPr/>
        <p:txBody>
          <a:bodyPr/>
          <a:lstStyle/>
          <a:p>
            <a:r>
              <a:rPr lang="en-MY" dirty="0"/>
              <a:t>How Much Sun?</a:t>
            </a:r>
          </a:p>
        </p:txBody>
      </p:sp>
      <p:sp>
        <p:nvSpPr>
          <p:cNvPr id="3" name="Content Placeholder 2">
            <a:extLst>
              <a:ext uri="{FF2B5EF4-FFF2-40B4-BE49-F238E27FC236}">
                <a16:creationId xmlns:a16="http://schemas.microsoft.com/office/drawing/2014/main" id="{F7C6E5DB-49DF-44B5-AB4F-36C529F5091F}"/>
              </a:ext>
            </a:extLst>
          </p:cNvPr>
          <p:cNvSpPr>
            <a:spLocks noGrp="1"/>
          </p:cNvSpPr>
          <p:nvPr>
            <p:ph idx="1"/>
          </p:nvPr>
        </p:nvSpPr>
        <p:spPr/>
        <p:txBody>
          <a:bodyPr/>
          <a:lstStyle/>
          <a:p>
            <a:r>
              <a:rPr lang="en-US" dirty="0"/>
              <a:t>To maintain proper vitamin D levels, an adult with light skin needs about ten minutes of sunlight on bare skin daily without sunscreen between the hours of 10:00 a.m. and 4:00 p.m. </a:t>
            </a:r>
          </a:p>
          <a:p>
            <a:r>
              <a:rPr lang="en-US" dirty="0"/>
              <a:t>In seasons or places of low sunshine, vitamin D can be taken orally as a supplement. </a:t>
            </a:r>
          </a:p>
          <a:p>
            <a:r>
              <a:rPr lang="en-US" dirty="0"/>
              <a:t>The recommendation of 600–800 International Units (IU) of oral vitamin D daily is now considered by top researchers to be totally inadequate. The blood test will show if you need to increase your vitamin D by oral supplementation.</a:t>
            </a:r>
            <a:endParaRPr lang="en-MY" dirty="0"/>
          </a:p>
        </p:txBody>
      </p:sp>
    </p:spTree>
    <p:extLst>
      <p:ext uri="{BB962C8B-B14F-4D97-AF65-F5344CB8AC3E}">
        <p14:creationId xmlns:p14="http://schemas.microsoft.com/office/powerpoint/2010/main" val="688058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BC9CB-4ED4-41D3-9133-3CFDC618515A}"/>
              </a:ext>
            </a:extLst>
          </p:cNvPr>
          <p:cNvSpPr>
            <a:spLocks noGrp="1"/>
          </p:cNvSpPr>
          <p:nvPr>
            <p:ph type="title"/>
          </p:nvPr>
        </p:nvSpPr>
        <p:spPr/>
        <p:txBody>
          <a:bodyPr>
            <a:normAutofit fontScale="90000"/>
          </a:bodyPr>
          <a:lstStyle/>
          <a:p>
            <a:r>
              <a:rPr lang="en-US" dirty="0"/>
              <a:t>Vitamin D is also found in a small number of foods. Some of the sources of Vitamin D include:</a:t>
            </a:r>
            <a:endParaRPr lang="en-MY" dirty="0"/>
          </a:p>
        </p:txBody>
      </p:sp>
      <p:sp>
        <p:nvSpPr>
          <p:cNvPr id="3" name="Content Placeholder 2">
            <a:extLst>
              <a:ext uri="{FF2B5EF4-FFF2-40B4-BE49-F238E27FC236}">
                <a16:creationId xmlns:a16="http://schemas.microsoft.com/office/drawing/2014/main" id="{BE7A1A8D-77C2-4484-8D0E-A4E97DE2A0B0}"/>
              </a:ext>
            </a:extLst>
          </p:cNvPr>
          <p:cNvSpPr>
            <a:spLocks noGrp="1"/>
          </p:cNvSpPr>
          <p:nvPr>
            <p:ph idx="1"/>
          </p:nvPr>
        </p:nvSpPr>
        <p:spPr>
          <a:xfrm>
            <a:off x="838200" y="1825625"/>
            <a:ext cx="5085080" cy="4351338"/>
          </a:xfrm>
        </p:spPr>
        <p:txBody>
          <a:bodyPr/>
          <a:lstStyle/>
          <a:p>
            <a:r>
              <a:rPr lang="en-US" dirty="0"/>
              <a:t>Fortified milk or soymilk </a:t>
            </a:r>
          </a:p>
          <a:p>
            <a:r>
              <a:rPr lang="en-US" dirty="0"/>
              <a:t>Oily fish – such as salmon, sardines, herring and mackerel</a:t>
            </a:r>
          </a:p>
          <a:p>
            <a:r>
              <a:rPr lang="en-US" dirty="0"/>
              <a:t>Mushroom</a:t>
            </a:r>
          </a:p>
          <a:p>
            <a:r>
              <a:rPr lang="en-US" dirty="0"/>
              <a:t>Egg yolks</a:t>
            </a:r>
          </a:p>
          <a:p>
            <a:r>
              <a:rPr lang="en-US" dirty="0"/>
              <a:t>Fortified foods – such as some fat spreads and breakfast cereals</a:t>
            </a:r>
          </a:p>
          <a:p>
            <a:endParaRPr lang="en-MY" dirty="0"/>
          </a:p>
        </p:txBody>
      </p:sp>
      <p:pic>
        <p:nvPicPr>
          <p:cNvPr id="5" name="Picture 4">
            <a:extLst>
              <a:ext uri="{FF2B5EF4-FFF2-40B4-BE49-F238E27FC236}">
                <a16:creationId xmlns:a16="http://schemas.microsoft.com/office/drawing/2014/main" id="{FC19AE49-C758-4BA2-BA1A-3D9CC02E2746}"/>
              </a:ext>
            </a:extLst>
          </p:cNvPr>
          <p:cNvPicPr>
            <a:picLocks noChangeAspect="1"/>
          </p:cNvPicPr>
          <p:nvPr/>
        </p:nvPicPr>
        <p:blipFill>
          <a:blip r:embed="rId2"/>
          <a:stretch>
            <a:fillRect/>
          </a:stretch>
        </p:blipFill>
        <p:spPr>
          <a:xfrm>
            <a:off x="6024880" y="2016760"/>
            <a:ext cx="6096000" cy="3429000"/>
          </a:xfrm>
          <a:prstGeom prst="rect">
            <a:avLst/>
          </a:prstGeom>
        </p:spPr>
      </p:pic>
    </p:spTree>
    <p:extLst>
      <p:ext uri="{BB962C8B-B14F-4D97-AF65-F5344CB8AC3E}">
        <p14:creationId xmlns:p14="http://schemas.microsoft.com/office/powerpoint/2010/main" val="2619073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CDD6A2-A98A-484F-AA1E-05E005867C59}"/>
              </a:ext>
            </a:extLst>
          </p:cNvPr>
          <p:cNvSpPr>
            <a:spLocks noGrp="1"/>
          </p:cNvSpPr>
          <p:nvPr>
            <p:ph type="title"/>
          </p:nvPr>
        </p:nvSpPr>
        <p:spPr>
          <a:xfrm>
            <a:off x="831850" y="1709738"/>
            <a:ext cx="5609590" cy="2852737"/>
          </a:xfrm>
        </p:spPr>
        <p:txBody>
          <a:bodyPr>
            <a:noAutofit/>
          </a:bodyPr>
          <a:lstStyle/>
          <a:p>
            <a:r>
              <a:rPr lang="en-US" sz="3600" dirty="0"/>
              <a:t>Many may ask, “How can I find out if I am vitamin D deficient?” In order to find out your blood level of vitamin D, it is essential to have the lab test Serum 25(OH) D. </a:t>
            </a:r>
            <a:endParaRPr lang="en-MY" sz="3600" dirty="0"/>
          </a:p>
        </p:txBody>
      </p:sp>
      <p:sp>
        <p:nvSpPr>
          <p:cNvPr id="5" name="Text Placeholder 4">
            <a:extLst>
              <a:ext uri="{FF2B5EF4-FFF2-40B4-BE49-F238E27FC236}">
                <a16:creationId xmlns:a16="http://schemas.microsoft.com/office/drawing/2014/main" id="{8EF3E7AD-00A9-471E-B98E-B9073A3CBDA9}"/>
              </a:ext>
            </a:extLst>
          </p:cNvPr>
          <p:cNvSpPr>
            <a:spLocks noGrp="1"/>
          </p:cNvSpPr>
          <p:nvPr>
            <p:ph type="body" idx="1"/>
          </p:nvPr>
        </p:nvSpPr>
        <p:spPr/>
        <p:txBody>
          <a:bodyPr/>
          <a:lstStyle/>
          <a:p>
            <a:r>
              <a:rPr lang="en-US" sz="2400" dirty="0"/>
              <a:t>For this you may consult your physician.</a:t>
            </a:r>
            <a:endParaRPr lang="en-MY" dirty="0"/>
          </a:p>
        </p:txBody>
      </p:sp>
      <p:pic>
        <p:nvPicPr>
          <p:cNvPr id="6" name="Picture 5">
            <a:extLst>
              <a:ext uri="{FF2B5EF4-FFF2-40B4-BE49-F238E27FC236}">
                <a16:creationId xmlns:a16="http://schemas.microsoft.com/office/drawing/2014/main" id="{0CB855C1-7286-495E-8CD3-4FAF3E36DDEB}"/>
              </a:ext>
            </a:extLst>
          </p:cNvPr>
          <p:cNvPicPr>
            <a:picLocks noChangeAspect="1"/>
          </p:cNvPicPr>
          <p:nvPr/>
        </p:nvPicPr>
        <p:blipFill>
          <a:blip r:embed="rId2"/>
          <a:stretch>
            <a:fillRect/>
          </a:stretch>
        </p:blipFill>
        <p:spPr>
          <a:xfrm>
            <a:off x="6208324" y="1209040"/>
            <a:ext cx="5761849" cy="3241040"/>
          </a:xfrm>
          <a:prstGeom prst="rect">
            <a:avLst/>
          </a:prstGeom>
        </p:spPr>
      </p:pic>
    </p:spTree>
    <p:extLst>
      <p:ext uri="{BB962C8B-B14F-4D97-AF65-F5344CB8AC3E}">
        <p14:creationId xmlns:p14="http://schemas.microsoft.com/office/powerpoint/2010/main" val="14130499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596</Words>
  <Application>Microsoft Office PowerPoint</Application>
  <PresentationFormat>Widescreen</PresentationFormat>
  <Paragraphs>27</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Sunlight</vt:lpstr>
      <vt:lpstr>Have you ever felt the sunshine of hope come to your soul after a long, dark night of despair? There’s something about the rays of warm sun that makes us feel refreshed and full of hope, no matter what problems we are facing. Not many people know, but the benefits of sunshine come not only from how it makes us feel emotionally but sunlight is an essential factor in overall good health. </vt:lpstr>
      <vt:lpstr>PowerPoint Presentation</vt:lpstr>
      <vt:lpstr>PowerPoint Presentation</vt:lpstr>
      <vt:lpstr>Research has shown some benefits of Vitamin D, through sunlight (1):</vt:lpstr>
      <vt:lpstr>Research has shown some benefits of Vitamin D, through sunlight (2):</vt:lpstr>
      <vt:lpstr>How Much Sun?</vt:lpstr>
      <vt:lpstr>Vitamin D is also found in a small number of foods. Some of the sources of Vitamin D include:</vt:lpstr>
      <vt:lpstr>Many may ask, “How can I find out if I am vitamin D deficient?” In order to find out your blood level of vitamin D, it is essential to have the lab test Serum 25(OH) 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Sunlight</dc:title>
  <dc:creator>Jane Yap</dc:creator>
  <cp:lastModifiedBy>Jane Yap</cp:lastModifiedBy>
  <cp:revision>4</cp:revision>
  <dcterms:created xsi:type="dcterms:W3CDTF">2023-01-25T07:35:00Z</dcterms:created>
  <dcterms:modified xsi:type="dcterms:W3CDTF">2023-01-25T07:47:31Z</dcterms:modified>
</cp:coreProperties>
</file>