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3"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67" d="100"/>
          <a:sy n="67" d="100"/>
        </p:scale>
        <p:origin x="6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4E4D-2091-4329-B78F-B8137FEAC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0A9CF1DC-9C0B-4F27-91A2-1505ED38DE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E89D7893-0A64-41C0-B68E-0A23AB83CEF4}"/>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AEE53980-6673-4168-A7CA-0740A756D4F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F4E5AE-8448-491F-AA26-2554E5E31D4A}"/>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190418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3D3B-880D-48BC-BBD3-DE6DB932A940}"/>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E2DBBB3-2C4C-413E-A8EA-D45B8EDA4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9DE0F86-823D-4880-B90C-EE230AAA2177}"/>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A4AB42F5-6A20-4950-BF09-D5E836EC003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CD23AA3-489E-4E6F-A3A6-5EDACDC49C6B}"/>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98850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A8548-AC2E-46E8-AA37-8CF371627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A370D650-AD78-4677-88FE-87C81FFCD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E66B746-9A50-4A78-9FAC-01060AC960DF}"/>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94A4E6BB-D680-411D-8733-F2644D4A1B1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181F635-4E47-4D30-B6C3-33E48A12924B}"/>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97680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A6F6-74A2-4A84-9CD8-BCEBCF4B73F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562C053-382C-4993-BA15-D12DE2C976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FDE3E0A-D7BC-45AD-AFF4-E294ADB0167A}"/>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23950D0A-6E70-43FD-A89F-85C5126BA71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4CB5475-4EB7-4206-8A53-77252F2850B2}"/>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231851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5310-6522-44A0-99DB-A5E24D769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9C6B2690-84DA-4B03-8908-4A069735A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FBD9E-0729-443F-80CE-25EB3E66B2DB}"/>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045C6019-AEED-401B-803D-02F117FA1EA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65EC9BE-3CB2-4400-B42B-0C9A6A5BA055}"/>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389708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BF3C-8935-484A-9445-2CE5FE56897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2898E73-9D20-4D04-A4F4-878ADE778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9451EDE5-04D4-42FF-85C3-E29F0B9EC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BDA8BEAE-FFCB-48F2-AA50-79BF0FBB6822}"/>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6" name="Footer Placeholder 5">
            <a:extLst>
              <a:ext uri="{FF2B5EF4-FFF2-40B4-BE49-F238E27FC236}">
                <a16:creationId xmlns:a16="http://schemas.microsoft.com/office/drawing/2014/main" id="{DA9B7861-9D98-4BCB-A306-0C660B258BF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A102919-6F29-4C50-B8E8-21F2458B2C21}"/>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143888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A373-0B0D-4B09-9DCB-BC5F44024431}"/>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4C1AAF1-B57A-446E-8EE8-39E9085AD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014EF-C236-4A84-92BC-BD6CED5C4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C5683037-8A2F-461D-9316-3DD6FD334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3576D-9009-425B-A860-ACB15F176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57F4D9A1-495E-4672-AEA9-119D3DAAE8B0}"/>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8" name="Footer Placeholder 7">
            <a:extLst>
              <a:ext uri="{FF2B5EF4-FFF2-40B4-BE49-F238E27FC236}">
                <a16:creationId xmlns:a16="http://schemas.microsoft.com/office/drawing/2014/main" id="{5BCF2845-33F2-4F5B-BDFA-0249258A9B1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A0E8B0C7-FAB4-4548-8463-E402AD18F0C0}"/>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301124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231C-742F-46CE-9F92-E731459F7392}"/>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BBCEC851-399E-4081-87C4-5D11A415D04B}"/>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4" name="Footer Placeholder 3">
            <a:extLst>
              <a:ext uri="{FF2B5EF4-FFF2-40B4-BE49-F238E27FC236}">
                <a16:creationId xmlns:a16="http://schemas.microsoft.com/office/drawing/2014/main" id="{5C4FD62B-E4B4-4AE9-B12E-0A658881D63E}"/>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39AE43EB-93D6-4187-AAAA-05F68D0796BB}"/>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132579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46717-B1A7-4668-AA3D-7CE3646DC302}"/>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3" name="Footer Placeholder 2">
            <a:extLst>
              <a:ext uri="{FF2B5EF4-FFF2-40B4-BE49-F238E27FC236}">
                <a16:creationId xmlns:a16="http://schemas.microsoft.com/office/drawing/2014/main" id="{01D9E67B-7CA0-4C04-AC0E-408AEDBB03C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E74D8134-73A6-4B56-A168-0FE4254140A8}"/>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339633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4A52-AE04-4635-8FF3-84F6949AD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5204FCCB-7461-47C9-AF2C-FE2769BC1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E99B151F-DAB0-4AD9-B3E9-E2D45CB6B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ED5A2-9479-4AC3-B04A-23BE7A223FCB}"/>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6" name="Footer Placeholder 5">
            <a:extLst>
              <a:ext uri="{FF2B5EF4-FFF2-40B4-BE49-F238E27FC236}">
                <a16:creationId xmlns:a16="http://schemas.microsoft.com/office/drawing/2014/main" id="{56E10C35-CC86-4B1F-BCD4-5632AC7517C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F75DD3E-A460-4FB8-AD46-746F293E5673}"/>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321268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E7AA-A146-4205-863F-79D589BC6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1074E47-1F55-459D-BF65-77F12ED9A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E5CABB88-C38B-4C58-9365-C122E8522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865FB-1D44-49A9-A9B3-A5C27D316C65}"/>
              </a:ext>
            </a:extLst>
          </p:cNvPr>
          <p:cNvSpPr>
            <a:spLocks noGrp="1"/>
          </p:cNvSpPr>
          <p:nvPr>
            <p:ph type="dt" sz="half" idx="10"/>
          </p:nvPr>
        </p:nvSpPr>
        <p:spPr/>
        <p:txBody>
          <a:bodyPr/>
          <a:lstStyle/>
          <a:p>
            <a:fld id="{83ED7853-85F5-43B8-BEED-A8C7FBD0B187}" type="datetimeFigureOut">
              <a:rPr lang="en-MY" smtClean="0"/>
              <a:t>19/11/2022</a:t>
            </a:fld>
            <a:endParaRPr lang="en-MY"/>
          </a:p>
        </p:txBody>
      </p:sp>
      <p:sp>
        <p:nvSpPr>
          <p:cNvPr id="6" name="Footer Placeholder 5">
            <a:extLst>
              <a:ext uri="{FF2B5EF4-FFF2-40B4-BE49-F238E27FC236}">
                <a16:creationId xmlns:a16="http://schemas.microsoft.com/office/drawing/2014/main" id="{9C6D68AC-DEFD-4CA2-AE3C-ABBCD0FD793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6309C08-BA6F-4E33-B4B0-4D2B628C41C3}"/>
              </a:ext>
            </a:extLst>
          </p:cNvPr>
          <p:cNvSpPr>
            <a:spLocks noGrp="1"/>
          </p:cNvSpPr>
          <p:nvPr>
            <p:ph type="sldNum" sz="quarter" idx="12"/>
          </p:nvPr>
        </p:nvSpPr>
        <p:spPr/>
        <p:txBody>
          <a:bodyPr/>
          <a:lstStyle/>
          <a:p>
            <a:fld id="{30870A6B-62DC-4696-B6CF-162569B18849}" type="slidenum">
              <a:rPr lang="en-MY" smtClean="0"/>
              <a:t>‹#›</a:t>
            </a:fld>
            <a:endParaRPr lang="en-MY"/>
          </a:p>
        </p:txBody>
      </p:sp>
    </p:spTree>
    <p:extLst>
      <p:ext uri="{BB962C8B-B14F-4D97-AF65-F5344CB8AC3E}">
        <p14:creationId xmlns:p14="http://schemas.microsoft.com/office/powerpoint/2010/main" val="6530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1441D-730B-4F73-9FF8-9B295244C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D57A936-21D5-4606-9CF8-DDBA80AE5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4E42D8-1DE9-4473-B257-804FC3FAC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D7853-85F5-43B8-BEED-A8C7FBD0B187}" type="datetimeFigureOut">
              <a:rPr lang="en-MY" smtClean="0"/>
              <a:t>19/11/2022</a:t>
            </a:fld>
            <a:endParaRPr lang="en-MY"/>
          </a:p>
        </p:txBody>
      </p:sp>
      <p:sp>
        <p:nvSpPr>
          <p:cNvPr id="5" name="Footer Placeholder 4">
            <a:extLst>
              <a:ext uri="{FF2B5EF4-FFF2-40B4-BE49-F238E27FC236}">
                <a16:creationId xmlns:a16="http://schemas.microsoft.com/office/drawing/2014/main" id="{78BDAB89-0059-4D88-BDE0-C09704FEB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6194B18-0645-46AA-9EFC-E081C4C79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70A6B-62DC-4696-B6CF-162569B18849}" type="slidenum">
              <a:rPr lang="en-MY" smtClean="0"/>
              <a:t>‹#›</a:t>
            </a:fld>
            <a:endParaRPr lang="en-MY"/>
          </a:p>
        </p:txBody>
      </p:sp>
    </p:spTree>
    <p:extLst>
      <p:ext uri="{BB962C8B-B14F-4D97-AF65-F5344CB8AC3E}">
        <p14:creationId xmlns:p14="http://schemas.microsoft.com/office/powerpoint/2010/main" val="381594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A6F3-6428-4C9D-B454-2504F0BE3EAF}"/>
              </a:ext>
            </a:extLst>
          </p:cNvPr>
          <p:cNvSpPr>
            <a:spLocks noGrp="1"/>
          </p:cNvSpPr>
          <p:nvPr>
            <p:ph type="ctrTitle"/>
          </p:nvPr>
        </p:nvSpPr>
        <p:spPr/>
        <p:txBody>
          <a:bodyPr/>
          <a:lstStyle/>
          <a:p>
            <a:r>
              <a:rPr lang="en-MY" dirty="0"/>
              <a:t>In Search of Treasures</a:t>
            </a:r>
          </a:p>
        </p:txBody>
      </p:sp>
      <p:sp>
        <p:nvSpPr>
          <p:cNvPr id="3" name="Subtitle 2">
            <a:extLst>
              <a:ext uri="{FF2B5EF4-FFF2-40B4-BE49-F238E27FC236}">
                <a16:creationId xmlns:a16="http://schemas.microsoft.com/office/drawing/2014/main" id="{2BA1D1C9-96C9-4EB4-8A6D-B1FF8809B593}"/>
              </a:ext>
            </a:extLst>
          </p:cNvPr>
          <p:cNvSpPr>
            <a:spLocks noGrp="1"/>
          </p:cNvSpPr>
          <p:nvPr>
            <p:ph type="subTitle" idx="1"/>
          </p:nvPr>
        </p:nvSpPr>
        <p:spPr/>
        <p:txBody>
          <a:bodyPr/>
          <a:lstStyle/>
          <a:p>
            <a:endParaRPr lang="en-MY"/>
          </a:p>
        </p:txBody>
      </p:sp>
    </p:spTree>
    <p:extLst>
      <p:ext uri="{BB962C8B-B14F-4D97-AF65-F5344CB8AC3E}">
        <p14:creationId xmlns:p14="http://schemas.microsoft.com/office/powerpoint/2010/main" val="297492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C44-B1E0-4213-93D2-CC18EAD1443C}"/>
              </a:ext>
            </a:extLst>
          </p:cNvPr>
          <p:cNvSpPr>
            <a:spLocks noGrp="1"/>
          </p:cNvSpPr>
          <p:nvPr>
            <p:ph type="title"/>
          </p:nvPr>
        </p:nvSpPr>
        <p:spPr/>
        <p:txBody>
          <a:bodyPr/>
          <a:lstStyle/>
          <a:p>
            <a:r>
              <a:rPr lang="en-US" sz="6600" b="1" dirty="0"/>
              <a:t>WATER: </a:t>
            </a:r>
            <a:r>
              <a:rPr lang="en-US" i="1" dirty="0"/>
              <a:t>the elixir of our body.</a:t>
            </a:r>
            <a:endParaRPr lang="en-MY" i="1" dirty="0"/>
          </a:p>
        </p:txBody>
      </p:sp>
      <p:pic>
        <p:nvPicPr>
          <p:cNvPr id="4" name="Picture 3">
            <a:extLst>
              <a:ext uri="{FF2B5EF4-FFF2-40B4-BE49-F238E27FC236}">
                <a16:creationId xmlns:a16="http://schemas.microsoft.com/office/drawing/2014/main" id="{B08F4164-56A0-47D3-BBE3-45EBAECF9552}"/>
              </a:ext>
            </a:extLst>
          </p:cNvPr>
          <p:cNvPicPr>
            <a:picLocks noChangeAspect="1"/>
          </p:cNvPicPr>
          <p:nvPr/>
        </p:nvPicPr>
        <p:blipFill>
          <a:blip r:embed="rId2"/>
          <a:stretch>
            <a:fillRect/>
          </a:stretch>
        </p:blipFill>
        <p:spPr>
          <a:xfrm>
            <a:off x="2493168" y="1543050"/>
            <a:ext cx="7205663" cy="4812688"/>
          </a:xfrm>
          <a:prstGeom prst="rect">
            <a:avLst/>
          </a:prstGeom>
        </p:spPr>
      </p:pic>
    </p:spTree>
    <p:extLst>
      <p:ext uri="{BB962C8B-B14F-4D97-AF65-F5344CB8AC3E}">
        <p14:creationId xmlns:p14="http://schemas.microsoft.com/office/powerpoint/2010/main" val="143018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AF04-8884-4B10-BB35-47DC81AAECFF}"/>
              </a:ext>
            </a:extLst>
          </p:cNvPr>
          <p:cNvSpPr>
            <a:spLocks noGrp="1"/>
          </p:cNvSpPr>
          <p:nvPr>
            <p:ph type="title"/>
          </p:nvPr>
        </p:nvSpPr>
        <p:spPr/>
        <p:txBody>
          <a:bodyPr/>
          <a:lstStyle/>
          <a:p>
            <a:r>
              <a:rPr lang="en-US" sz="6600" b="1" dirty="0"/>
              <a:t>SUNLIGHT</a:t>
            </a:r>
            <a:r>
              <a:rPr lang="en-US" dirty="0"/>
              <a:t>: </a:t>
            </a:r>
            <a:r>
              <a:rPr lang="en-US" i="1" dirty="0"/>
              <a:t>the root of happiness.</a:t>
            </a:r>
            <a:endParaRPr lang="en-MY" i="1" dirty="0"/>
          </a:p>
        </p:txBody>
      </p:sp>
      <p:sp>
        <p:nvSpPr>
          <p:cNvPr id="3" name="Content Placeholder 2">
            <a:extLst>
              <a:ext uri="{FF2B5EF4-FFF2-40B4-BE49-F238E27FC236}">
                <a16:creationId xmlns:a16="http://schemas.microsoft.com/office/drawing/2014/main" id="{B769F951-E0A3-4094-A6DD-1DF6D04316C9}"/>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BD8F3979-F914-4C8D-86DC-CCEE8F04356A}"/>
              </a:ext>
            </a:extLst>
          </p:cNvPr>
          <p:cNvPicPr>
            <a:picLocks noChangeAspect="1"/>
          </p:cNvPicPr>
          <p:nvPr/>
        </p:nvPicPr>
        <p:blipFill>
          <a:blip r:embed="rId2"/>
          <a:stretch>
            <a:fillRect/>
          </a:stretch>
        </p:blipFill>
        <p:spPr>
          <a:xfrm>
            <a:off x="1695450" y="1997075"/>
            <a:ext cx="8572500" cy="4495800"/>
          </a:xfrm>
          <a:prstGeom prst="rect">
            <a:avLst/>
          </a:prstGeom>
        </p:spPr>
      </p:pic>
    </p:spTree>
    <p:extLst>
      <p:ext uri="{BB962C8B-B14F-4D97-AF65-F5344CB8AC3E}">
        <p14:creationId xmlns:p14="http://schemas.microsoft.com/office/powerpoint/2010/main" val="372694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D7C9-7A89-4073-B9EA-547C615C9EE9}"/>
              </a:ext>
            </a:extLst>
          </p:cNvPr>
          <p:cNvSpPr>
            <a:spLocks noGrp="1"/>
          </p:cNvSpPr>
          <p:nvPr>
            <p:ph type="title"/>
          </p:nvPr>
        </p:nvSpPr>
        <p:spPr/>
        <p:txBody>
          <a:bodyPr>
            <a:normAutofit fontScale="90000"/>
          </a:bodyPr>
          <a:lstStyle/>
          <a:p>
            <a:r>
              <a:rPr lang="en-US" sz="6700" b="1" dirty="0"/>
              <a:t>TEMPERANCE: </a:t>
            </a:r>
            <a:r>
              <a:rPr lang="en-US" sz="3600" i="1" dirty="0"/>
              <a:t>saying no to harmful substances.</a:t>
            </a:r>
            <a:endParaRPr lang="en-MY" i="1" dirty="0"/>
          </a:p>
        </p:txBody>
      </p:sp>
      <p:sp>
        <p:nvSpPr>
          <p:cNvPr id="3" name="Content Placeholder 2">
            <a:extLst>
              <a:ext uri="{FF2B5EF4-FFF2-40B4-BE49-F238E27FC236}">
                <a16:creationId xmlns:a16="http://schemas.microsoft.com/office/drawing/2014/main" id="{189C35B2-3342-4A48-BA58-3D75AA3EBDEB}"/>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1318A58C-89E5-40B2-B27A-8816F96F7232}"/>
              </a:ext>
            </a:extLst>
          </p:cNvPr>
          <p:cNvPicPr>
            <a:picLocks noChangeAspect="1"/>
          </p:cNvPicPr>
          <p:nvPr/>
        </p:nvPicPr>
        <p:blipFill>
          <a:blip r:embed="rId2"/>
          <a:stretch>
            <a:fillRect/>
          </a:stretch>
        </p:blipFill>
        <p:spPr>
          <a:xfrm>
            <a:off x="1486153" y="2252662"/>
            <a:ext cx="9219693" cy="3128963"/>
          </a:xfrm>
          <a:prstGeom prst="rect">
            <a:avLst/>
          </a:prstGeom>
        </p:spPr>
      </p:pic>
    </p:spTree>
    <p:extLst>
      <p:ext uri="{BB962C8B-B14F-4D97-AF65-F5344CB8AC3E}">
        <p14:creationId xmlns:p14="http://schemas.microsoft.com/office/powerpoint/2010/main" val="75426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21CC-0CAD-4572-9EA8-40ECEC4B0F2C}"/>
              </a:ext>
            </a:extLst>
          </p:cNvPr>
          <p:cNvSpPr>
            <a:spLocks noGrp="1"/>
          </p:cNvSpPr>
          <p:nvPr>
            <p:ph type="title"/>
          </p:nvPr>
        </p:nvSpPr>
        <p:spPr/>
        <p:txBody>
          <a:bodyPr/>
          <a:lstStyle/>
          <a:p>
            <a:r>
              <a:rPr lang="en-US" sz="7200" b="1" dirty="0"/>
              <a:t>AIR</a:t>
            </a:r>
            <a:r>
              <a:rPr lang="en-US" dirty="0"/>
              <a:t>: </a:t>
            </a:r>
            <a:r>
              <a:rPr lang="en-US" i="1" dirty="0"/>
              <a:t>the oxygen of life.</a:t>
            </a:r>
            <a:endParaRPr lang="en-MY" i="1" dirty="0"/>
          </a:p>
        </p:txBody>
      </p:sp>
      <p:sp>
        <p:nvSpPr>
          <p:cNvPr id="3" name="Content Placeholder 2">
            <a:extLst>
              <a:ext uri="{FF2B5EF4-FFF2-40B4-BE49-F238E27FC236}">
                <a16:creationId xmlns:a16="http://schemas.microsoft.com/office/drawing/2014/main" id="{EE4123F6-3CB1-44E6-8699-E086C649E504}"/>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0F84833B-1073-41A4-93E7-8D6C71F551C2}"/>
              </a:ext>
            </a:extLst>
          </p:cNvPr>
          <p:cNvPicPr>
            <a:picLocks noChangeAspect="1"/>
          </p:cNvPicPr>
          <p:nvPr/>
        </p:nvPicPr>
        <p:blipFill>
          <a:blip r:embed="rId2"/>
          <a:stretch>
            <a:fillRect/>
          </a:stretch>
        </p:blipFill>
        <p:spPr>
          <a:xfrm>
            <a:off x="1847850" y="1561782"/>
            <a:ext cx="7381875" cy="4931093"/>
          </a:xfrm>
          <a:prstGeom prst="rect">
            <a:avLst/>
          </a:prstGeom>
        </p:spPr>
      </p:pic>
    </p:spTree>
    <p:extLst>
      <p:ext uri="{BB962C8B-B14F-4D97-AF65-F5344CB8AC3E}">
        <p14:creationId xmlns:p14="http://schemas.microsoft.com/office/powerpoint/2010/main" val="396800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DE7D-E91F-4113-A07B-17E10CFFE629}"/>
              </a:ext>
            </a:extLst>
          </p:cNvPr>
          <p:cNvSpPr>
            <a:spLocks noGrp="1"/>
          </p:cNvSpPr>
          <p:nvPr>
            <p:ph type="title"/>
          </p:nvPr>
        </p:nvSpPr>
        <p:spPr/>
        <p:txBody>
          <a:bodyPr/>
          <a:lstStyle/>
          <a:p>
            <a:r>
              <a:rPr lang="en-US" sz="7200" b="1" dirty="0"/>
              <a:t>REST: </a:t>
            </a:r>
            <a:r>
              <a:rPr lang="en-US" i="1" dirty="0"/>
              <a:t>taking time to relax.</a:t>
            </a:r>
            <a:endParaRPr lang="en-MY" i="1" dirty="0"/>
          </a:p>
        </p:txBody>
      </p:sp>
      <p:sp>
        <p:nvSpPr>
          <p:cNvPr id="3" name="Content Placeholder 2">
            <a:extLst>
              <a:ext uri="{FF2B5EF4-FFF2-40B4-BE49-F238E27FC236}">
                <a16:creationId xmlns:a16="http://schemas.microsoft.com/office/drawing/2014/main" id="{81012C3A-292C-4172-A769-D5CAEB10B4CE}"/>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B67218B7-B12F-4B9D-97B0-17DBFE42BF86}"/>
              </a:ext>
            </a:extLst>
          </p:cNvPr>
          <p:cNvPicPr>
            <a:picLocks noChangeAspect="1"/>
          </p:cNvPicPr>
          <p:nvPr/>
        </p:nvPicPr>
        <p:blipFill>
          <a:blip r:embed="rId2"/>
          <a:stretch>
            <a:fillRect/>
          </a:stretch>
        </p:blipFill>
        <p:spPr>
          <a:xfrm>
            <a:off x="2505075" y="1514475"/>
            <a:ext cx="7181850" cy="4764430"/>
          </a:xfrm>
          <a:prstGeom prst="rect">
            <a:avLst/>
          </a:prstGeom>
        </p:spPr>
      </p:pic>
    </p:spTree>
    <p:extLst>
      <p:ext uri="{BB962C8B-B14F-4D97-AF65-F5344CB8AC3E}">
        <p14:creationId xmlns:p14="http://schemas.microsoft.com/office/powerpoint/2010/main" val="260250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01DC-3451-43E9-8346-1FF743E6F0E8}"/>
              </a:ext>
            </a:extLst>
          </p:cNvPr>
          <p:cNvSpPr>
            <a:spLocks noGrp="1"/>
          </p:cNvSpPr>
          <p:nvPr>
            <p:ph type="title"/>
          </p:nvPr>
        </p:nvSpPr>
        <p:spPr/>
        <p:txBody>
          <a:bodyPr/>
          <a:lstStyle/>
          <a:p>
            <a:r>
              <a:rPr lang="en-US" sz="7200" b="1" dirty="0"/>
              <a:t>PRAYER</a:t>
            </a:r>
            <a:r>
              <a:rPr lang="en-US" dirty="0"/>
              <a:t>: </a:t>
            </a:r>
            <a:r>
              <a:rPr lang="en-US" i="1" dirty="0"/>
              <a:t>the foundation of good health.</a:t>
            </a:r>
            <a:endParaRPr lang="en-MY" i="1" dirty="0"/>
          </a:p>
        </p:txBody>
      </p:sp>
      <p:sp>
        <p:nvSpPr>
          <p:cNvPr id="3" name="Content Placeholder 2">
            <a:extLst>
              <a:ext uri="{FF2B5EF4-FFF2-40B4-BE49-F238E27FC236}">
                <a16:creationId xmlns:a16="http://schemas.microsoft.com/office/drawing/2014/main" id="{8695FD02-3FC9-480A-B67C-54139AED3FC0}"/>
              </a:ext>
            </a:extLst>
          </p:cNvPr>
          <p:cNvSpPr>
            <a:spLocks noGrp="1"/>
          </p:cNvSpPr>
          <p:nvPr>
            <p:ph idx="1"/>
          </p:nvPr>
        </p:nvSpPr>
        <p:spPr/>
        <p:txBody>
          <a:bodyPr/>
          <a:lstStyle/>
          <a:p>
            <a:endParaRPr lang="en-MY"/>
          </a:p>
        </p:txBody>
      </p:sp>
      <p:pic>
        <p:nvPicPr>
          <p:cNvPr id="6" name="Picture 5">
            <a:extLst>
              <a:ext uri="{FF2B5EF4-FFF2-40B4-BE49-F238E27FC236}">
                <a16:creationId xmlns:a16="http://schemas.microsoft.com/office/drawing/2014/main" id="{083B4416-9153-4220-B458-2CC8B72BC55D}"/>
              </a:ext>
            </a:extLst>
          </p:cNvPr>
          <p:cNvPicPr>
            <a:picLocks noChangeAspect="1"/>
          </p:cNvPicPr>
          <p:nvPr/>
        </p:nvPicPr>
        <p:blipFill>
          <a:blip r:embed="rId2"/>
          <a:stretch>
            <a:fillRect/>
          </a:stretch>
        </p:blipFill>
        <p:spPr>
          <a:xfrm>
            <a:off x="2143125" y="1690688"/>
            <a:ext cx="7270859" cy="4486275"/>
          </a:xfrm>
          <a:prstGeom prst="rect">
            <a:avLst/>
          </a:prstGeom>
        </p:spPr>
      </p:pic>
    </p:spTree>
    <p:extLst>
      <p:ext uri="{BB962C8B-B14F-4D97-AF65-F5344CB8AC3E}">
        <p14:creationId xmlns:p14="http://schemas.microsoft.com/office/powerpoint/2010/main" val="28495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3E698-36FB-45A3-8384-4758353A1510}"/>
              </a:ext>
            </a:extLst>
          </p:cNvPr>
          <p:cNvSpPr>
            <a:spLocks noGrp="1"/>
          </p:cNvSpPr>
          <p:nvPr>
            <p:ph type="title"/>
          </p:nvPr>
        </p:nvSpPr>
        <p:spPr>
          <a:xfrm>
            <a:off x="968375" y="3429000"/>
            <a:ext cx="10379075" cy="2852737"/>
          </a:xfrm>
        </p:spPr>
        <p:txBody>
          <a:bodyPr/>
          <a:lstStyle/>
          <a:p>
            <a:r>
              <a:rPr lang="en-MY" dirty="0"/>
              <a:t>Join us in search of these EIGHT TREASURES!</a:t>
            </a:r>
          </a:p>
        </p:txBody>
      </p:sp>
      <p:sp>
        <p:nvSpPr>
          <p:cNvPr id="5" name="Text Placeholder 4">
            <a:extLst>
              <a:ext uri="{FF2B5EF4-FFF2-40B4-BE49-F238E27FC236}">
                <a16:creationId xmlns:a16="http://schemas.microsoft.com/office/drawing/2014/main" id="{0708411E-CAA2-4A27-BB78-C589EC6FD0FE}"/>
              </a:ext>
            </a:extLst>
          </p:cNvPr>
          <p:cNvSpPr>
            <a:spLocks noGrp="1"/>
          </p:cNvSpPr>
          <p:nvPr>
            <p:ph type="body" idx="1"/>
          </p:nvPr>
        </p:nvSpPr>
        <p:spPr/>
        <p:txBody>
          <a:bodyPr/>
          <a:lstStyle/>
          <a:p>
            <a:endParaRPr lang="en-MY"/>
          </a:p>
        </p:txBody>
      </p:sp>
      <p:pic>
        <p:nvPicPr>
          <p:cNvPr id="6" name="Picture 5">
            <a:extLst>
              <a:ext uri="{FF2B5EF4-FFF2-40B4-BE49-F238E27FC236}">
                <a16:creationId xmlns:a16="http://schemas.microsoft.com/office/drawing/2014/main" id="{3A4F22C7-C0AD-459D-899E-EADC2323D720}"/>
              </a:ext>
            </a:extLst>
          </p:cNvPr>
          <p:cNvPicPr>
            <a:picLocks noChangeAspect="1"/>
          </p:cNvPicPr>
          <p:nvPr/>
        </p:nvPicPr>
        <p:blipFill>
          <a:blip r:embed="rId2"/>
          <a:stretch>
            <a:fillRect/>
          </a:stretch>
        </p:blipFill>
        <p:spPr>
          <a:xfrm>
            <a:off x="3722687" y="-98426"/>
            <a:ext cx="4733925" cy="4733925"/>
          </a:xfrm>
          <a:prstGeom prst="rect">
            <a:avLst/>
          </a:prstGeom>
        </p:spPr>
      </p:pic>
    </p:spTree>
    <p:extLst>
      <p:ext uri="{BB962C8B-B14F-4D97-AF65-F5344CB8AC3E}">
        <p14:creationId xmlns:p14="http://schemas.microsoft.com/office/powerpoint/2010/main" val="16533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F78BA-109B-4B7D-9C85-F90C4028D33F}"/>
              </a:ext>
            </a:extLst>
          </p:cNvPr>
          <p:cNvSpPr>
            <a:spLocks noGrp="1"/>
          </p:cNvSpPr>
          <p:nvPr>
            <p:ph type="title"/>
          </p:nvPr>
        </p:nvSpPr>
        <p:spPr>
          <a:xfrm>
            <a:off x="1320800" y="576263"/>
            <a:ext cx="10515600" cy="2852737"/>
          </a:xfrm>
        </p:spPr>
        <p:txBody>
          <a:bodyPr>
            <a:noAutofit/>
          </a:bodyPr>
          <a:lstStyle/>
          <a:p>
            <a:r>
              <a:rPr lang="en-US" sz="3600" dirty="0"/>
              <a:t>Some people have spent many times of their lives seeking for treasures. Some treasures come in gold, in different types of expensive stones, or in material possessions buried from ages of long time past.</a:t>
            </a:r>
            <a:br>
              <a:rPr lang="en-MY" sz="3600" dirty="0"/>
            </a:br>
            <a:endParaRPr lang="en-MY" sz="3600" dirty="0"/>
          </a:p>
        </p:txBody>
      </p:sp>
      <p:sp>
        <p:nvSpPr>
          <p:cNvPr id="5" name="Text Placeholder 4">
            <a:extLst>
              <a:ext uri="{FF2B5EF4-FFF2-40B4-BE49-F238E27FC236}">
                <a16:creationId xmlns:a16="http://schemas.microsoft.com/office/drawing/2014/main" id="{FF9478E4-B87F-433B-920A-BEB2E769A9D9}"/>
              </a:ext>
            </a:extLst>
          </p:cNvPr>
          <p:cNvSpPr>
            <a:spLocks noGrp="1"/>
          </p:cNvSpPr>
          <p:nvPr>
            <p:ph type="body" idx="1"/>
          </p:nvPr>
        </p:nvSpPr>
        <p:spPr>
          <a:xfrm>
            <a:off x="1320800" y="3091657"/>
            <a:ext cx="10515600" cy="1500187"/>
          </a:xfrm>
        </p:spPr>
        <p:txBody>
          <a:bodyPr>
            <a:normAutofit/>
          </a:bodyPr>
          <a:lstStyle/>
          <a:p>
            <a:r>
              <a:rPr lang="en-US" sz="2000" b="1" dirty="0"/>
              <a:t>The Treasure Seekers are hoping to be rich and to make their lives become better; or to some, they find the thrills of finding it.</a:t>
            </a:r>
            <a:endParaRPr lang="en-MY" sz="2000" b="1" dirty="0"/>
          </a:p>
        </p:txBody>
      </p:sp>
      <p:pic>
        <p:nvPicPr>
          <p:cNvPr id="6" name="Picture 5">
            <a:extLst>
              <a:ext uri="{FF2B5EF4-FFF2-40B4-BE49-F238E27FC236}">
                <a16:creationId xmlns:a16="http://schemas.microsoft.com/office/drawing/2014/main" id="{32CF2598-DDAD-429C-B246-5A4E6FE50964}"/>
              </a:ext>
            </a:extLst>
          </p:cNvPr>
          <p:cNvPicPr>
            <a:picLocks noChangeAspect="1"/>
          </p:cNvPicPr>
          <p:nvPr/>
        </p:nvPicPr>
        <p:blipFill>
          <a:blip r:embed="rId2"/>
          <a:stretch>
            <a:fillRect/>
          </a:stretch>
        </p:blipFill>
        <p:spPr>
          <a:xfrm>
            <a:off x="1724025" y="4097338"/>
            <a:ext cx="3981450" cy="2654300"/>
          </a:xfrm>
          <a:prstGeom prst="rect">
            <a:avLst/>
          </a:prstGeom>
        </p:spPr>
      </p:pic>
      <p:pic>
        <p:nvPicPr>
          <p:cNvPr id="7" name="Picture 6">
            <a:extLst>
              <a:ext uri="{FF2B5EF4-FFF2-40B4-BE49-F238E27FC236}">
                <a16:creationId xmlns:a16="http://schemas.microsoft.com/office/drawing/2014/main" id="{0967FA9C-0FA4-443B-ACBD-7CFFE4C5A777}"/>
              </a:ext>
            </a:extLst>
          </p:cNvPr>
          <p:cNvPicPr>
            <a:picLocks noChangeAspect="1"/>
          </p:cNvPicPr>
          <p:nvPr/>
        </p:nvPicPr>
        <p:blipFill>
          <a:blip r:embed="rId3"/>
          <a:stretch>
            <a:fillRect/>
          </a:stretch>
        </p:blipFill>
        <p:spPr>
          <a:xfrm>
            <a:off x="5981702" y="4097338"/>
            <a:ext cx="4718756" cy="2654300"/>
          </a:xfrm>
          <a:prstGeom prst="rect">
            <a:avLst/>
          </a:prstGeom>
        </p:spPr>
      </p:pic>
    </p:spTree>
    <p:extLst>
      <p:ext uri="{BB962C8B-B14F-4D97-AF65-F5344CB8AC3E}">
        <p14:creationId xmlns:p14="http://schemas.microsoft.com/office/powerpoint/2010/main" val="175416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F1B4-9CF2-4156-9F8D-370AB4477D83}"/>
              </a:ext>
            </a:extLst>
          </p:cNvPr>
          <p:cNvSpPr>
            <a:spLocks noGrp="1"/>
          </p:cNvSpPr>
          <p:nvPr>
            <p:ph type="title"/>
          </p:nvPr>
        </p:nvSpPr>
        <p:spPr/>
        <p:txBody>
          <a:bodyPr>
            <a:noAutofit/>
          </a:bodyPr>
          <a:lstStyle/>
          <a:p>
            <a:r>
              <a:rPr lang="en-MY" sz="3200" dirty="0"/>
              <a:t>In the Philippines, for example, </a:t>
            </a:r>
            <a:r>
              <a:rPr lang="en-US" sz="3200" dirty="0"/>
              <a:t>The never-ending search for General Yamashita’s fabled gold is a peculiar Filipino pastime.</a:t>
            </a:r>
            <a:endParaRPr lang="en-MY" sz="3200" dirty="0"/>
          </a:p>
        </p:txBody>
      </p:sp>
      <p:sp>
        <p:nvSpPr>
          <p:cNvPr id="3" name="Content Placeholder 2">
            <a:extLst>
              <a:ext uri="{FF2B5EF4-FFF2-40B4-BE49-F238E27FC236}">
                <a16:creationId xmlns:a16="http://schemas.microsoft.com/office/drawing/2014/main" id="{82C5CE2E-8EFB-44B3-AEE8-93FE000BD293}"/>
              </a:ext>
            </a:extLst>
          </p:cNvPr>
          <p:cNvSpPr>
            <a:spLocks noGrp="1"/>
          </p:cNvSpPr>
          <p:nvPr>
            <p:ph idx="1"/>
          </p:nvPr>
        </p:nvSpPr>
        <p:spPr>
          <a:xfrm>
            <a:off x="838200" y="1825625"/>
            <a:ext cx="10515600" cy="1489075"/>
          </a:xfrm>
        </p:spPr>
        <p:txBody>
          <a:bodyPr/>
          <a:lstStyle/>
          <a:p>
            <a:pPr marL="0" indent="0">
              <a:buNone/>
            </a:pPr>
            <a:r>
              <a:rPr lang="en-US" dirty="0"/>
              <a:t>…In almost every corner of the nation, amateur treasure hunters explore caves or excavate house posts in hopes of striking rich.</a:t>
            </a:r>
            <a:endParaRPr lang="en-MY" dirty="0"/>
          </a:p>
        </p:txBody>
      </p:sp>
      <p:pic>
        <p:nvPicPr>
          <p:cNvPr id="4" name="Picture 3">
            <a:extLst>
              <a:ext uri="{FF2B5EF4-FFF2-40B4-BE49-F238E27FC236}">
                <a16:creationId xmlns:a16="http://schemas.microsoft.com/office/drawing/2014/main" id="{08869D0E-AA63-422C-8D02-6A817CBF2B85}"/>
              </a:ext>
            </a:extLst>
          </p:cNvPr>
          <p:cNvPicPr>
            <a:picLocks noChangeAspect="1"/>
          </p:cNvPicPr>
          <p:nvPr/>
        </p:nvPicPr>
        <p:blipFill>
          <a:blip r:embed="rId2"/>
          <a:stretch>
            <a:fillRect/>
          </a:stretch>
        </p:blipFill>
        <p:spPr>
          <a:xfrm>
            <a:off x="1266825" y="3371850"/>
            <a:ext cx="5086350" cy="2543175"/>
          </a:xfrm>
          <a:prstGeom prst="rect">
            <a:avLst/>
          </a:prstGeom>
        </p:spPr>
      </p:pic>
      <p:pic>
        <p:nvPicPr>
          <p:cNvPr id="5" name="Picture 4">
            <a:extLst>
              <a:ext uri="{FF2B5EF4-FFF2-40B4-BE49-F238E27FC236}">
                <a16:creationId xmlns:a16="http://schemas.microsoft.com/office/drawing/2014/main" id="{BF131C6C-5CAC-4F84-AD28-0F0D6495FAEE}"/>
              </a:ext>
            </a:extLst>
          </p:cNvPr>
          <p:cNvPicPr>
            <a:picLocks noChangeAspect="1"/>
          </p:cNvPicPr>
          <p:nvPr/>
        </p:nvPicPr>
        <p:blipFill>
          <a:blip r:embed="rId3"/>
          <a:stretch>
            <a:fillRect/>
          </a:stretch>
        </p:blipFill>
        <p:spPr>
          <a:xfrm>
            <a:off x="6838950" y="2862262"/>
            <a:ext cx="4514850" cy="3562350"/>
          </a:xfrm>
          <a:prstGeom prst="rect">
            <a:avLst/>
          </a:prstGeom>
        </p:spPr>
      </p:pic>
    </p:spTree>
    <p:extLst>
      <p:ext uri="{BB962C8B-B14F-4D97-AF65-F5344CB8AC3E}">
        <p14:creationId xmlns:p14="http://schemas.microsoft.com/office/powerpoint/2010/main" val="12931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36FD-5460-44E6-A583-779E7F4FD019}"/>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CD2941D-8FA9-467E-B853-2AB60597D803}"/>
              </a:ext>
            </a:extLst>
          </p:cNvPr>
          <p:cNvSpPr>
            <a:spLocks noGrp="1"/>
          </p:cNvSpPr>
          <p:nvPr>
            <p:ph idx="1"/>
          </p:nvPr>
        </p:nvSpPr>
        <p:spPr>
          <a:xfrm>
            <a:off x="771525" y="1690688"/>
            <a:ext cx="6229350" cy="4351338"/>
          </a:xfrm>
        </p:spPr>
        <p:txBody>
          <a:bodyPr>
            <a:normAutofit fontScale="92500"/>
          </a:bodyPr>
          <a:lstStyle/>
          <a:p>
            <a:pPr marL="0" indent="0">
              <a:buNone/>
            </a:pPr>
            <a:r>
              <a:rPr lang="en-US" dirty="0"/>
              <a:t>Legend has it that during World War II, the Japanese appropriated millions in war gold or silver from the territories they occupied. </a:t>
            </a:r>
          </a:p>
          <a:p>
            <a:pPr marL="0" indent="0">
              <a:buNone/>
            </a:pPr>
            <a:r>
              <a:rPr lang="en-US" dirty="0"/>
              <a:t>Since the Japanese command under General Yamashita assumed that the Philippines would never be recaptured, it was chosen as the safest place to conceal the loot. </a:t>
            </a:r>
          </a:p>
          <a:p>
            <a:pPr marL="0" indent="0">
              <a:buNone/>
            </a:pPr>
            <a:r>
              <a:rPr lang="en-US" dirty="0"/>
              <a:t>But at the close of the war, Allied and Filipino soldiers forced the Imperial Army to retreat in haste, leaving Yamashita’s gold behind in several undisclosed locations.</a:t>
            </a:r>
            <a:endParaRPr lang="en-MY" dirty="0"/>
          </a:p>
        </p:txBody>
      </p:sp>
      <p:pic>
        <p:nvPicPr>
          <p:cNvPr id="4" name="Picture 3">
            <a:extLst>
              <a:ext uri="{FF2B5EF4-FFF2-40B4-BE49-F238E27FC236}">
                <a16:creationId xmlns:a16="http://schemas.microsoft.com/office/drawing/2014/main" id="{C4359383-B168-402D-8C51-DB49101CB5D5}"/>
              </a:ext>
            </a:extLst>
          </p:cNvPr>
          <p:cNvPicPr>
            <a:picLocks noChangeAspect="1"/>
          </p:cNvPicPr>
          <p:nvPr/>
        </p:nvPicPr>
        <p:blipFill>
          <a:blip r:embed="rId2"/>
          <a:stretch>
            <a:fillRect/>
          </a:stretch>
        </p:blipFill>
        <p:spPr>
          <a:xfrm>
            <a:off x="7319442" y="2085974"/>
            <a:ext cx="4655110" cy="3324226"/>
          </a:xfrm>
          <a:prstGeom prst="rect">
            <a:avLst/>
          </a:prstGeom>
        </p:spPr>
      </p:pic>
    </p:spTree>
    <p:extLst>
      <p:ext uri="{BB962C8B-B14F-4D97-AF65-F5344CB8AC3E}">
        <p14:creationId xmlns:p14="http://schemas.microsoft.com/office/powerpoint/2010/main" val="290020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6E7E-E01E-4C68-9948-A613D2B6A19A}"/>
              </a:ext>
            </a:extLst>
          </p:cNvPr>
          <p:cNvSpPr>
            <a:spLocks noGrp="1"/>
          </p:cNvSpPr>
          <p:nvPr>
            <p:ph type="title"/>
          </p:nvPr>
        </p:nvSpPr>
        <p:spPr/>
        <p:txBody>
          <a:bodyPr/>
          <a:lstStyle/>
          <a:p>
            <a:r>
              <a:rPr lang="en-MY" dirty="0"/>
              <a:t>The cost of Treasure-hunting:</a:t>
            </a:r>
          </a:p>
        </p:txBody>
      </p:sp>
      <p:sp>
        <p:nvSpPr>
          <p:cNvPr id="3" name="Content Placeholder 2">
            <a:extLst>
              <a:ext uri="{FF2B5EF4-FFF2-40B4-BE49-F238E27FC236}">
                <a16:creationId xmlns:a16="http://schemas.microsoft.com/office/drawing/2014/main" id="{2668D1E0-6095-44DC-93D1-D8389656F8AE}"/>
              </a:ext>
            </a:extLst>
          </p:cNvPr>
          <p:cNvSpPr>
            <a:spLocks noGrp="1"/>
          </p:cNvSpPr>
          <p:nvPr>
            <p:ph idx="1"/>
          </p:nvPr>
        </p:nvSpPr>
        <p:spPr>
          <a:xfrm>
            <a:off x="838200" y="1825625"/>
            <a:ext cx="6819900" cy="4351338"/>
          </a:xfrm>
        </p:spPr>
        <p:txBody>
          <a:bodyPr>
            <a:normAutofit lnSpcReduction="10000"/>
          </a:bodyPr>
          <a:lstStyle/>
          <a:p>
            <a:r>
              <a:rPr lang="en-US" dirty="0"/>
              <a:t> Irreparable damage to significant archeological digs.</a:t>
            </a:r>
          </a:p>
          <a:p>
            <a:r>
              <a:rPr lang="en-US" dirty="0"/>
              <a:t>Collapse of cave walls and the loss of artifacts.</a:t>
            </a:r>
          </a:p>
          <a:p>
            <a:r>
              <a:rPr lang="en-US" dirty="0"/>
              <a:t>Small communities being torn apart by nasty intrigues, as suspicions grow into jealous accusations against supposed discoverers of treasure.</a:t>
            </a:r>
          </a:p>
          <a:p>
            <a:r>
              <a:rPr lang="en-US" dirty="0"/>
              <a:t>Public building works have become sources of suspicion that it is a cover for the retrieval of Japanese treasure.</a:t>
            </a:r>
            <a:endParaRPr lang="en-MY" dirty="0"/>
          </a:p>
        </p:txBody>
      </p:sp>
      <p:pic>
        <p:nvPicPr>
          <p:cNvPr id="4" name="Picture 3">
            <a:extLst>
              <a:ext uri="{FF2B5EF4-FFF2-40B4-BE49-F238E27FC236}">
                <a16:creationId xmlns:a16="http://schemas.microsoft.com/office/drawing/2014/main" id="{0CDEFE69-E56F-41B4-B429-E6C6C01D1847}"/>
              </a:ext>
            </a:extLst>
          </p:cNvPr>
          <p:cNvPicPr>
            <a:picLocks noChangeAspect="1"/>
          </p:cNvPicPr>
          <p:nvPr/>
        </p:nvPicPr>
        <p:blipFill>
          <a:blip r:embed="rId2"/>
          <a:stretch>
            <a:fillRect/>
          </a:stretch>
        </p:blipFill>
        <p:spPr>
          <a:xfrm>
            <a:off x="7760493" y="604044"/>
            <a:ext cx="4067175" cy="2711450"/>
          </a:xfrm>
          <a:prstGeom prst="rect">
            <a:avLst/>
          </a:prstGeom>
        </p:spPr>
      </p:pic>
      <p:pic>
        <p:nvPicPr>
          <p:cNvPr id="5" name="Picture 4">
            <a:extLst>
              <a:ext uri="{FF2B5EF4-FFF2-40B4-BE49-F238E27FC236}">
                <a16:creationId xmlns:a16="http://schemas.microsoft.com/office/drawing/2014/main" id="{1FCD90EA-16C4-48E0-ACC9-CBF55B843D1D}"/>
              </a:ext>
            </a:extLst>
          </p:cNvPr>
          <p:cNvPicPr>
            <a:picLocks noChangeAspect="1"/>
          </p:cNvPicPr>
          <p:nvPr/>
        </p:nvPicPr>
        <p:blipFill>
          <a:blip r:embed="rId3"/>
          <a:stretch>
            <a:fillRect/>
          </a:stretch>
        </p:blipFill>
        <p:spPr>
          <a:xfrm>
            <a:off x="7810499" y="3542507"/>
            <a:ext cx="4271963" cy="2847975"/>
          </a:xfrm>
          <a:prstGeom prst="rect">
            <a:avLst/>
          </a:prstGeom>
        </p:spPr>
      </p:pic>
    </p:spTree>
    <p:extLst>
      <p:ext uri="{BB962C8B-B14F-4D97-AF65-F5344CB8AC3E}">
        <p14:creationId xmlns:p14="http://schemas.microsoft.com/office/powerpoint/2010/main" val="358213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7EA1-05F0-49D9-BFCF-07C7DA2B95EE}"/>
              </a:ext>
            </a:extLst>
          </p:cNvPr>
          <p:cNvSpPr>
            <a:spLocks noGrp="1"/>
          </p:cNvSpPr>
          <p:nvPr>
            <p:ph type="title"/>
          </p:nvPr>
        </p:nvSpPr>
        <p:spPr/>
        <p:txBody>
          <a:bodyPr/>
          <a:lstStyle/>
          <a:p>
            <a:r>
              <a:rPr lang="en-US" dirty="0"/>
              <a:t>There is another treasure common to man but easily ignored.</a:t>
            </a:r>
            <a:endParaRPr lang="en-MY" dirty="0"/>
          </a:p>
        </p:txBody>
      </p:sp>
      <p:sp>
        <p:nvSpPr>
          <p:cNvPr id="3" name="Content Placeholder 2">
            <a:extLst>
              <a:ext uri="{FF2B5EF4-FFF2-40B4-BE49-F238E27FC236}">
                <a16:creationId xmlns:a16="http://schemas.microsoft.com/office/drawing/2014/main" id="{558BE11F-6EFD-4F64-A08C-BC7C0A254D75}"/>
              </a:ext>
            </a:extLst>
          </p:cNvPr>
          <p:cNvSpPr>
            <a:spLocks noGrp="1"/>
          </p:cNvSpPr>
          <p:nvPr>
            <p:ph idx="1"/>
          </p:nvPr>
        </p:nvSpPr>
        <p:spPr>
          <a:xfrm>
            <a:off x="838200" y="2141537"/>
            <a:ext cx="5600700" cy="4351338"/>
          </a:xfrm>
        </p:spPr>
        <p:txBody>
          <a:bodyPr/>
          <a:lstStyle/>
          <a:p>
            <a:r>
              <a:rPr lang="en-US" dirty="0"/>
              <a:t>This is the treasure of health. </a:t>
            </a:r>
          </a:p>
          <a:p>
            <a:r>
              <a:rPr lang="en-US" dirty="0"/>
              <a:t>It is God’s desire for us to be healthy and be free from the worries of disease. </a:t>
            </a:r>
          </a:p>
          <a:p>
            <a:r>
              <a:rPr lang="en-US" dirty="0"/>
              <a:t>For this reason, God gave us free choices on the Eight Treasures of heathy living.</a:t>
            </a:r>
            <a:endParaRPr lang="en-MY" dirty="0"/>
          </a:p>
        </p:txBody>
      </p:sp>
      <p:pic>
        <p:nvPicPr>
          <p:cNvPr id="4" name="Picture 3">
            <a:extLst>
              <a:ext uri="{FF2B5EF4-FFF2-40B4-BE49-F238E27FC236}">
                <a16:creationId xmlns:a16="http://schemas.microsoft.com/office/drawing/2014/main" id="{EA69A3A1-A2D3-4977-B79E-9DEB179AA953}"/>
              </a:ext>
            </a:extLst>
          </p:cNvPr>
          <p:cNvPicPr>
            <a:picLocks noChangeAspect="1"/>
          </p:cNvPicPr>
          <p:nvPr/>
        </p:nvPicPr>
        <p:blipFill>
          <a:blip r:embed="rId2"/>
          <a:stretch>
            <a:fillRect/>
          </a:stretch>
        </p:blipFill>
        <p:spPr>
          <a:xfrm>
            <a:off x="6657975" y="1062037"/>
            <a:ext cx="4733925" cy="4733925"/>
          </a:xfrm>
          <a:prstGeom prst="rect">
            <a:avLst/>
          </a:prstGeom>
        </p:spPr>
      </p:pic>
    </p:spTree>
    <p:extLst>
      <p:ext uri="{BB962C8B-B14F-4D97-AF65-F5344CB8AC3E}">
        <p14:creationId xmlns:p14="http://schemas.microsoft.com/office/powerpoint/2010/main" val="36738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7F3078-6E3E-4AA4-88CE-D2132912DF18}"/>
              </a:ext>
            </a:extLst>
          </p:cNvPr>
          <p:cNvSpPr>
            <a:spLocks noGrp="1"/>
          </p:cNvSpPr>
          <p:nvPr>
            <p:ph type="title"/>
          </p:nvPr>
        </p:nvSpPr>
        <p:spPr>
          <a:xfrm>
            <a:off x="854076" y="3236913"/>
            <a:ext cx="10515600" cy="2852737"/>
          </a:xfrm>
        </p:spPr>
        <p:txBody>
          <a:bodyPr/>
          <a:lstStyle/>
          <a:p>
            <a:r>
              <a:rPr lang="en-MY" dirty="0"/>
              <a:t>The EIGHT TREASURES of Health</a:t>
            </a:r>
          </a:p>
        </p:txBody>
      </p:sp>
      <p:sp>
        <p:nvSpPr>
          <p:cNvPr id="5" name="Text Placeholder 4">
            <a:extLst>
              <a:ext uri="{FF2B5EF4-FFF2-40B4-BE49-F238E27FC236}">
                <a16:creationId xmlns:a16="http://schemas.microsoft.com/office/drawing/2014/main" id="{287C4BE1-CA24-4AAB-B55A-82A8467BE908}"/>
              </a:ext>
            </a:extLst>
          </p:cNvPr>
          <p:cNvSpPr>
            <a:spLocks noGrp="1"/>
          </p:cNvSpPr>
          <p:nvPr>
            <p:ph type="body" idx="1"/>
          </p:nvPr>
        </p:nvSpPr>
        <p:spPr/>
        <p:txBody>
          <a:bodyPr/>
          <a:lstStyle/>
          <a:p>
            <a:endParaRPr lang="en-MY"/>
          </a:p>
        </p:txBody>
      </p:sp>
      <p:pic>
        <p:nvPicPr>
          <p:cNvPr id="6" name="Picture 5">
            <a:extLst>
              <a:ext uri="{FF2B5EF4-FFF2-40B4-BE49-F238E27FC236}">
                <a16:creationId xmlns:a16="http://schemas.microsoft.com/office/drawing/2014/main" id="{D1AAD880-DEE7-42AA-9104-ED95AEF72146}"/>
              </a:ext>
            </a:extLst>
          </p:cNvPr>
          <p:cNvPicPr>
            <a:picLocks noChangeAspect="1"/>
          </p:cNvPicPr>
          <p:nvPr/>
        </p:nvPicPr>
        <p:blipFill>
          <a:blip r:embed="rId2"/>
          <a:stretch>
            <a:fillRect/>
          </a:stretch>
        </p:blipFill>
        <p:spPr>
          <a:xfrm>
            <a:off x="3476625" y="0"/>
            <a:ext cx="4733925" cy="4733925"/>
          </a:xfrm>
          <a:prstGeom prst="rect">
            <a:avLst/>
          </a:prstGeom>
        </p:spPr>
      </p:pic>
    </p:spTree>
    <p:extLst>
      <p:ext uri="{BB962C8B-B14F-4D97-AF65-F5344CB8AC3E}">
        <p14:creationId xmlns:p14="http://schemas.microsoft.com/office/powerpoint/2010/main" val="211913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6583-D0A1-41AF-A1FF-42EBA7613743}"/>
              </a:ext>
            </a:extLst>
          </p:cNvPr>
          <p:cNvSpPr>
            <a:spLocks noGrp="1"/>
          </p:cNvSpPr>
          <p:nvPr>
            <p:ph type="title"/>
          </p:nvPr>
        </p:nvSpPr>
        <p:spPr/>
        <p:txBody>
          <a:bodyPr>
            <a:normAutofit fontScale="90000"/>
          </a:bodyPr>
          <a:lstStyle/>
          <a:p>
            <a:r>
              <a:rPr lang="en-US" sz="8000" b="1" dirty="0"/>
              <a:t>Nutrition: </a:t>
            </a:r>
            <a:r>
              <a:rPr lang="en-US" i="1" dirty="0"/>
              <a:t>Healthy Glow, Healthy Life!</a:t>
            </a:r>
            <a:br>
              <a:rPr lang="en-US" dirty="0"/>
            </a:br>
            <a:endParaRPr lang="en-MY" dirty="0"/>
          </a:p>
        </p:txBody>
      </p:sp>
      <p:sp>
        <p:nvSpPr>
          <p:cNvPr id="3" name="Content Placeholder 2">
            <a:extLst>
              <a:ext uri="{FF2B5EF4-FFF2-40B4-BE49-F238E27FC236}">
                <a16:creationId xmlns:a16="http://schemas.microsoft.com/office/drawing/2014/main" id="{CF77C3A4-E3C3-47F6-8CD1-96ECA2A05E29}"/>
              </a:ext>
            </a:extLst>
          </p:cNvPr>
          <p:cNvSpPr>
            <a:spLocks noGrp="1"/>
          </p:cNvSpPr>
          <p:nvPr>
            <p:ph idx="1"/>
          </p:nvPr>
        </p:nvSpPr>
        <p:spPr>
          <a:xfrm>
            <a:off x="838200" y="1825625"/>
            <a:ext cx="9391650" cy="936625"/>
          </a:xfrm>
        </p:spPr>
        <p:txBody>
          <a:bodyPr/>
          <a:lstStyle/>
          <a:p>
            <a:pPr marL="0" indent="0">
              <a:buNone/>
            </a:pPr>
            <a:endParaRPr lang="en-MY" dirty="0"/>
          </a:p>
        </p:txBody>
      </p:sp>
      <p:pic>
        <p:nvPicPr>
          <p:cNvPr id="4" name="Picture 3">
            <a:extLst>
              <a:ext uri="{FF2B5EF4-FFF2-40B4-BE49-F238E27FC236}">
                <a16:creationId xmlns:a16="http://schemas.microsoft.com/office/drawing/2014/main" id="{88B513B8-D8EF-4D74-B00A-600F08DC35B0}"/>
              </a:ext>
            </a:extLst>
          </p:cNvPr>
          <p:cNvPicPr>
            <a:picLocks noChangeAspect="1"/>
          </p:cNvPicPr>
          <p:nvPr/>
        </p:nvPicPr>
        <p:blipFill>
          <a:blip r:embed="rId2"/>
          <a:stretch>
            <a:fillRect/>
          </a:stretch>
        </p:blipFill>
        <p:spPr>
          <a:xfrm>
            <a:off x="2114550" y="1895474"/>
            <a:ext cx="7693270" cy="4333876"/>
          </a:xfrm>
          <a:prstGeom prst="rect">
            <a:avLst/>
          </a:prstGeom>
        </p:spPr>
      </p:pic>
    </p:spTree>
    <p:extLst>
      <p:ext uri="{BB962C8B-B14F-4D97-AF65-F5344CB8AC3E}">
        <p14:creationId xmlns:p14="http://schemas.microsoft.com/office/powerpoint/2010/main" val="382668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BAD3-A782-4310-81FC-7CCDE04EA261}"/>
              </a:ext>
            </a:extLst>
          </p:cNvPr>
          <p:cNvSpPr>
            <a:spLocks noGrp="1"/>
          </p:cNvSpPr>
          <p:nvPr>
            <p:ph type="title"/>
          </p:nvPr>
        </p:nvSpPr>
        <p:spPr/>
        <p:txBody>
          <a:bodyPr/>
          <a:lstStyle/>
          <a:p>
            <a:r>
              <a:rPr lang="en-US" sz="6600" b="1" dirty="0"/>
              <a:t>EXERCISE</a:t>
            </a:r>
            <a:r>
              <a:rPr lang="en-US" dirty="0"/>
              <a:t>: </a:t>
            </a:r>
            <a:r>
              <a:rPr lang="en-US" i="1" dirty="0"/>
              <a:t>we lose what we do not use.</a:t>
            </a:r>
            <a:endParaRPr lang="en-MY" i="1" dirty="0"/>
          </a:p>
        </p:txBody>
      </p:sp>
      <p:sp>
        <p:nvSpPr>
          <p:cNvPr id="3" name="Content Placeholder 2">
            <a:extLst>
              <a:ext uri="{FF2B5EF4-FFF2-40B4-BE49-F238E27FC236}">
                <a16:creationId xmlns:a16="http://schemas.microsoft.com/office/drawing/2014/main" id="{DE33A4BA-829F-40BA-AE7B-490421CC9A18}"/>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1E72E71E-3CE7-4946-932C-6E6613668768}"/>
              </a:ext>
            </a:extLst>
          </p:cNvPr>
          <p:cNvPicPr>
            <a:picLocks noChangeAspect="1"/>
          </p:cNvPicPr>
          <p:nvPr/>
        </p:nvPicPr>
        <p:blipFill>
          <a:blip r:embed="rId2"/>
          <a:stretch>
            <a:fillRect/>
          </a:stretch>
        </p:blipFill>
        <p:spPr>
          <a:xfrm>
            <a:off x="1835221" y="1690688"/>
            <a:ext cx="7327829" cy="4891326"/>
          </a:xfrm>
          <a:prstGeom prst="rect">
            <a:avLst/>
          </a:prstGeom>
        </p:spPr>
      </p:pic>
    </p:spTree>
    <p:extLst>
      <p:ext uri="{BB962C8B-B14F-4D97-AF65-F5344CB8AC3E}">
        <p14:creationId xmlns:p14="http://schemas.microsoft.com/office/powerpoint/2010/main" val="2972570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393</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In Search of Treasures</vt:lpstr>
      <vt:lpstr>Some people have spent many times of their lives seeking for treasures. Some treasures come in gold, in different types of expensive stones, or in material possessions buried from ages of long time past. </vt:lpstr>
      <vt:lpstr>In the Philippines, for example, The never-ending search for General Yamashita’s fabled gold is a peculiar Filipino pastime.</vt:lpstr>
      <vt:lpstr>PowerPoint Presentation</vt:lpstr>
      <vt:lpstr>The cost of Treasure-hunting:</vt:lpstr>
      <vt:lpstr>There is another treasure common to man but easily ignored.</vt:lpstr>
      <vt:lpstr>The EIGHT TREASURES of Health</vt:lpstr>
      <vt:lpstr>Nutrition: Healthy Glow, Healthy Life! </vt:lpstr>
      <vt:lpstr>EXERCISE: we lose what we do not use.</vt:lpstr>
      <vt:lpstr>WATER: the elixir of our body.</vt:lpstr>
      <vt:lpstr>SUNLIGHT: the root of happiness.</vt:lpstr>
      <vt:lpstr>TEMPERANCE: saying no to harmful substances.</vt:lpstr>
      <vt:lpstr>AIR: the oxygen of life.</vt:lpstr>
      <vt:lpstr>REST: taking time to relax.</vt:lpstr>
      <vt:lpstr>PRAYER: the foundation of good health.</vt:lpstr>
      <vt:lpstr>Join us in search of these EIGHT TREASURES!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of Treasures</dc:title>
  <dc:creator>Jane Yap</dc:creator>
  <cp:lastModifiedBy>Jane Yap</cp:lastModifiedBy>
  <cp:revision>2</cp:revision>
  <dcterms:created xsi:type="dcterms:W3CDTF">2022-11-19T07:38:48Z</dcterms:created>
  <dcterms:modified xsi:type="dcterms:W3CDTF">2022-11-19T07:53:30Z</dcterms:modified>
</cp:coreProperties>
</file>