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5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8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37065-E200-4F5B-BDBF-D67A9831B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7DDCD-ABAB-49FE-BC7C-CA732256C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7036F-1239-497A-85A8-1DF837AC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4D78-9B3A-47E0-B5F1-F4593DC7E41A}" type="datetimeFigureOut">
              <a:rPr lang="en-MY" smtClean="0"/>
              <a:t>27/08/2024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486E2-1143-49D0-A4A9-6C713E4D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908A0-678A-45CD-9E4E-76063898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E57-BF00-40C2-BAD4-823DE2E8792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4329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3DA1-4DA7-449F-AA3A-BE484E5B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4B34D-3BC1-46F4-AD6C-74E8A5430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1AF70-0E38-4EBD-A913-AF2A7238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4D78-9B3A-47E0-B5F1-F4593DC7E41A}" type="datetimeFigureOut">
              <a:rPr lang="en-MY" smtClean="0"/>
              <a:t>27/08/2024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CEE4C-19A3-4F6E-9446-73993200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F9C63-9CA5-4B5E-BB9B-D9F50E484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E57-BF00-40C2-BAD4-823DE2E8792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1837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F9EFB8-3654-42F6-8A12-7D7E51525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38720-3562-4A61-86DF-C7E443D8D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C4B1B-91E6-4899-9458-1317F1239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4D78-9B3A-47E0-B5F1-F4593DC7E41A}" type="datetimeFigureOut">
              <a:rPr lang="en-MY" smtClean="0"/>
              <a:t>27/08/2024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44527-1504-4CB0-AED1-F00B6B74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3B4DF-98D7-40CB-BB29-A03B4C8A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E57-BF00-40C2-BAD4-823DE2E8792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421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BA8EE-E7B3-4207-AAB0-11DFDDCC9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6EFB8-5975-494A-8E38-41A4D3A72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E0DA6-9641-44A8-92B6-91E3CC23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4D78-9B3A-47E0-B5F1-F4593DC7E41A}" type="datetimeFigureOut">
              <a:rPr lang="en-MY" smtClean="0"/>
              <a:t>27/08/2024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BF283-943F-4331-BD7D-4AE3203F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380F6-CC48-42BC-9A6F-4ACFA84D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E57-BF00-40C2-BAD4-823DE2E8792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4541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06B3-9119-43F3-80A1-E76F6B916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605BF-F63A-4CC5-9CF9-789D8FB06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12B1C-34A7-43F6-8CD4-F00064E1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4D78-9B3A-47E0-B5F1-F4593DC7E41A}" type="datetimeFigureOut">
              <a:rPr lang="en-MY" smtClean="0"/>
              <a:t>27/08/2024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6604-94E3-4E07-BF19-11D5C534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30390-49E5-453A-A26C-5E2C3E431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E57-BF00-40C2-BAD4-823DE2E8792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6083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D7CB-C6CE-45EF-B179-AF11B0AA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8B4EE-3509-43C2-84E5-C16D19537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A5D9-4BB3-4DB4-A91C-BBA591698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C3345-8786-4FE5-8738-2DD2333D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4D78-9B3A-47E0-B5F1-F4593DC7E41A}" type="datetimeFigureOut">
              <a:rPr lang="en-MY" smtClean="0"/>
              <a:t>27/08/2024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07C77-E41C-48E2-9C96-2580917D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37726-752E-4CD2-A76E-5B144D865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E57-BF00-40C2-BAD4-823DE2E8792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5457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5D473-FFE9-479C-B7D7-2EEED8B6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82F47-62F2-4A35-93AF-8646766E0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E92D7-9E11-4F59-9ABF-AE114557C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07A9E1-4128-4663-B535-A1B129FBA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EB69F-7DA7-4F50-8FBE-DD464DBA7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0E51AB-382D-46D1-BD97-42A07B71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4D78-9B3A-47E0-B5F1-F4593DC7E41A}" type="datetimeFigureOut">
              <a:rPr lang="en-MY" smtClean="0"/>
              <a:t>27/08/2024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2A4CC-DBED-4301-8DD4-CF620DCA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DF66B0-9345-4567-AA7F-D23549F0A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E57-BF00-40C2-BAD4-823DE2E8792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2473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2A4A-3201-412A-AEE5-9E1DA06C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D058D-F9D0-4930-B430-6CCAB78C1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4D78-9B3A-47E0-B5F1-F4593DC7E41A}" type="datetimeFigureOut">
              <a:rPr lang="en-MY" smtClean="0"/>
              <a:t>27/08/2024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50B4A2-9FA8-4070-A6E1-068A9A50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08A11-590A-477B-A495-B3AA8C88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E57-BF00-40C2-BAD4-823DE2E8792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330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5A204-A6FD-4515-B323-222A0F80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4D78-9B3A-47E0-B5F1-F4593DC7E41A}" type="datetimeFigureOut">
              <a:rPr lang="en-MY" smtClean="0"/>
              <a:t>27/08/2024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D77C3-044E-42A9-9F60-BDA3FD90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90FDD-846F-4C75-951A-698A4352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E57-BF00-40C2-BAD4-823DE2E8792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361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722E-3FC9-4A62-B3E0-0939BD975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361DC-8CBE-42A4-9C4C-0D37F6283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B1A1-36E5-4A3E-84EE-AF838AE97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401FB-2181-4D8C-8D3E-6AA6C487D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4D78-9B3A-47E0-B5F1-F4593DC7E41A}" type="datetimeFigureOut">
              <a:rPr lang="en-MY" smtClean="0"/>
              <a:t>27/08/2024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9E64D-EE4E-439C-8B5A-EA0500AC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EF851-C29D-49A7-B99F-49BD7181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E57-BF00-40C2-BAD4-823DE2E8792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1014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E2B8B-2EC8-40DC-951D-F4EFB97B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A995F8-3129-46C2-88E2-D19221A94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ABA28-A3E4-4A40-ABB5-C9C004291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56536-E2C5-4822-BC04-52856D901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4D78-9B3A-47E0-B5F1-F4593DC7E41A}" type="datetimeFigureOut">
              <a:rPr lang="en-MY" smtClean="0"/>
              <a:t>27/08/2024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E6418-FE47-4489-BD43-4BCF64E6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815B4-77D1-4670-85F9-22C0FDBF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58E57-BF00-40C2-BAD4-823DE2E8792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2717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C8B23B-10E6-4CCC-B737-981DF4F4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8E55D-83E1-49FC-8913-64B4CE70F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1D651-0082-4A29-9DA6-878193323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F4D78-9B3A-47E0-B5F1-F4593DC7E41A}" type="datetimeFigureOut">
              <a:rPr lang="en-MY" smtClean="0"/>
              <a:t>27/08/2024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DB9FB-82CC-4803-B53A-EFC06D7F3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FD579-26E3-4EAC-B7C8-454417883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58E57-BF00-40C2-BAD4-823DE2E8792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7736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E553-F3E4-46CF-BEF9-801F2041BB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 err="1"/>
              <a:t>Percaya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Tuhan</a:t>
            </a:r>
            <a:endParaRPr lang="en-M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69ADD-3B98-4C0D-A243-F76DC7D275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 dirty="0"/>
              <a:t>Yang ke-8 </a:t>
            </a:r>
            <a:r>
              <a:rPr lang="en-MY" dirty="0" err="1"/>
              <a:t>Daripada</a:t>
            </a:r>
            <a:r>
              <a:rPr lang="en-MY" dirty="0"/>
              <a:t> LAPAN HARTA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7279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FB0FD-4C49-4039-AC10-B781568E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Kerohanian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kualiti</a:t>
            </a:r>
            <a:r>
              <a:rPr lang="en-MY" dirty="0"/>
              <a:t> </a:t>
            </a:r>
            <a:r>
              <a:rPr lang="en-MY" dirty="0" err="1"/>
              <a:t>hidup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25241-44FE-4C35-B162-F12470C3E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89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Sebuah</a:t>
            </a:r>
            <a:r>
              <a:rPr lang="en-US" dirty="0"/>
              <a:t> meta-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8,946 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penyelidikan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pesakit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serius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Tuhan</a:t>
            </a:r>
            <a:r>
              <a:rPr lang="en-US" dirty="0"/>
              <a:t>.</a:t>
            </a:r>
          </a:p>
          <a:p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bahawa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orang yang </a:t>
            </a:r>
            <a:r>
              <a:rPr lang="en-US" dirty="0" err="1"/>
              <a:t>sihat</a:t>
            </a:r>
            <a:r>
              <a:rPr lang="en-US" dirty="0"/>
              <a:t>, </a:t>
            </a:r>
            <a:r>
              <a:rPr lang="en-US" dirty="0" err="1"/>
              <a:t>penyertaan</a:t>
            </a:r>
            <a:r>
              <a:rPr lang="en-US" dirty="0"/>
              <a:t> </a:t>
            </a:r>
            <a:r>
              <a:rPr lang="en-US" dirty="0" err="1"/>
              <a:t>komuniti</a:t>
            </a:r>
            <a:r>
              <a:rPr lang="en-US" dirty="0"/>
              <a:t> </a:t>
            </a:r>
            <a:r>
              <a:rPr lang="en-US" dirty="0" err="1"/>
              <a:t>rohani</a:t>
            </a:r>
            <a:r>
              <a:rPr lang="en-US" dirty="0"/>
              <a:t> –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kehadiran</a:t>
            </a:r>
            <a:r>
              <a:rPr lang="en-US" dirty="0"/>
              <a:t> </a:t>
            </a:r>
            <a:r>
              <a:rPr lang="en-US" dirty="0" err="1"/>
              <a:t>kebaktian</a:t>
            </a:r>
            <a:r>
              <a:rPr lang="en-US" dirty="0"/>
              <a:t> </a:t>
            </a:r>
            <a:r>
              <a:rPr lang="en-US" dirty="0" err="1"/>
              <a:t>keagamaan</a:t>
            </a:r>
            <a:r>
              <a:rPr lang="en-US" dirty="0"/>
              <a:t> – </a:t>
            </a:r>
            <a:r>
              <a:rPr lang="en-US" b="1" dirty="0" err="1"/>
              <a:t>dikaitkan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kehidupan</a:t>
            </a:r>
            <a:r>
              <a:rPr lang="en-US" b="1" dirty="0"/>
              <a:t> yang </a:t>
            </a:r>
            <a:r>
              <a:rPr lang="en-US" b="1" dirty="0" err="1"/>
              <a:t>lebih</a:t>
            </a:r>
            <a:r>
              <a:rPr lang="en-US" b="1" dirty="0"/>
              <a:t> </a:t>
            </a:r>
            <a:r>
              <a:rPr lang="en-US" b="1" dirty="0" err="1"/>
              <a:t>sihat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,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kemurungan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bunuh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terlarang</a:t>
            </a:r>
            <a:r>
              <a:rPr lang="en-US" dirty="0"/>
              <a:t>. </a:t>
            </a:r>
          </a:p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kebanyakan</a:t>
            </a:r>
            <a:r>
              <a:rPr lang="en-US" dirty="0"/>
              <a:t> </a:t>
            </a:r>
            <a:r>
              <a:rPr lang="en-US" dirty="0" err="1"/>
              <a:t>pesakit</a:t>
            </a:r>
            <a:r>
              <a:rPr lang="en-US" dirty="0"/>
              <a:t>, </a:t>
            </a:r>
            <a:r>
              <a:rPr lang="en-US" dirty="0" err="1"/>
              <a:t>kerohanian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kualiti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rawatan</a:t>
            </a:r>
            <a:r>
              <a:rPr lang="en-US" dirty="0"/>
              <a:t> </a:t>
            </a:r>
            <a:r>
              <a:rPr lang="en-US" dirty="0" err="1"/>
              <a:t>perubatan</a:t>
            </a:r>
            <a:r>
              <a:rPr lang="en-US" dirty="0"/>
              <a:t>. </a:t>
            </a:r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2006A-E75B-400B-89FA-D321FB8D4A79}"/>
              </a:ext>
            </a:extLst>
          </p:cNvPr>
          <p:cNvSpPr txBox="1"/>
          <p:nvPr/>
        </p:nvSpPr>
        <p:spPr>
          <a:xfrm>
            <a:off x="518160" y="5850235"/>
            <a:ext cx="11348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“Spirituality in Serious Illness and Health,” Tracy </a:t>
            </a:r>
            <a:r>
              <a:rPr lang="en-MY" dirty="0" err="1"/>
              <a:t>Balboni</a:t>
            </a:r>
            <a:r>
              <a:rPr lang="en-MY" dirty="0"/>
              <a:t>, Tyler </a:t>
            </a:r>
            <a:r>
              <a:rPr lang="en-MY" dirty="0" err="1"/>
              <a:t>VanderWeele</a:t>
            </a:r>
            <a:r>
              <a:rPr lang="en-MY" dirty="0"/>
              <a:t>, Stephanie Doan-Soares, Katelyn Long, Betty Ferrell, George Fitchett, Harold Koenig, Paul Bain, Christina </a:t>
            </a:r>
            <a:r>
              <a:rPr lang="en-MY" dirty="0" err="1"/>
              <a:t>Puchalski</a:t>
            </a:r>
            <a:r>
              <a:rPr lang="en-MY" dirty="0"/>
              <a:t>, Karen </a:t>
            </a:r>
            <a:r>
              <a:rPr lang="en-MY" dirty="0" err="1"/>
              <a:t>Steinhauser</a:t>
            </a:r>
            <a:r>
              <a:rPr lang="en-MY" dirty="0"/>
              <a:t>, Daniel </a:t>
            </a:r>
            <a:r>
              <a:rPr lang="en-MY" dirty="0" err="1"/>
              <a:t>Sulmasy</a:t>
            </a:r>
            <a:r>
              <a:rPr lang="en-MY" dirty="0"/>
              <a:t>, and Howard K. Koh, JAMA, online July 12, 2022, </a:t>
            </a:r>
            <a:r>
              <a:rPr lang="en-MY" dirty="0" err="1"/>
              <a:t>doi</a:t>
            </a:r>
            <a:r>
              <a:rPr lang="en-MY" dirty="0"/>
              <a:t>: 10.1001/jama.2022.11086.</a:t>
            </a:r>
          </a:p>
        </p:txBody>
      </p:sp>
    </p:spTree>
    <p:extLst>
      <p:ext uri="{BB962C8B-B14F-4D97-AF65-F5344CB8AC3E}">
        <p14:creationId xmlns:p14="http://schemas.microsoft.com/office/powerpoint/2010/main" val="150035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C1762-E60E-4299-9A64-D97EB5FA8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dirty="0" err="1"/>
              <a:t>Kerohanian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pemulihan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penyakit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pembedahan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E8EF6-412F-4695-AD8E-E10AB6F17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096"/>
            <a:ext cx="10515600" cy="4351338"/>
          </a:xfrm>
        </p:spPr>
        <p:txBody>
          <a:bodyPr>
            <a:normAutofit/>
          </a:bodyPr>
          <a:lstStyle/>
          <a:p>
            <a:r>
              <a:rPr lang="en-MY" dirty="0" err="1"/>
              <a:t>Komitmen</a:t>
            </a:r>
            <a:r>
              <a:rPr lang="en-MY" dirty="0"/>
              <a:t> </a:t>
            </a:r>
            <a:r>
              <a:rPr lang="en-MY" dirty="0" err="1"/>
              <a:t>rohani</a:t>
            </a:r>
            <a:r>
              <a:rPr lang="en-MY" dirty="0"/>
              <a:t> </a:t>
            </a:r>
            <a:r>
              <a:rPr lang="en-MY" dirty="0" err="1"/>
              <a:t>cenderung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meningkatkan</a:t>
            </a:r>
            <a:r>
              <a:rPr lang="en-MY" dirty="0"/>
              <a:t> </a:t>
            </a:r>
            <a:r>
              <a:rPr lang="en-MY" dirty="0" err="1"/>
              <a:t>pemulihan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penyakit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pembedahan</a:t>
            </a:r>
            <a:r>
              <a:rPr lang="en-MY" dirty="0"/>
              <a:t>.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contoh</a:t>
            </a:r>
            <a:r>
              <a:rPr lang="en-MY" dirty="0"/>
              <a:t>, </a:t>
            </a:r>
            <a:r>
              <a:rPr lang="en-MY" dirty="0" err="1"/>
              <a:t>kajian</a:t>
            </a:r>
            <a:r>
              <a:rPr lang="en-MY" dirty="0"/>
              <a:t> </a:t>
            </a:r>
            <a:r>
              <a:rPr lang="en-MY" dirty="0" err="1"/>
              <a:t>terhadap</a:t>
            </a:r>
            <a:r>
              <a:rPr lang="en-MY" dirty="0"/>
              <a:t> </a:t>
            </a:r>
            <a:r>
              <a:rPr lang="en-MY" dirty="0" err="1"/>
              <a:t>pesakit</a:t>
            </a:r>
            <a:r>
              <a:rPr lang="en-MY" dirty="0"/>
              <a:t> </a:t>
            </a:r>
            <a:r>
              <a:rPr lang="en-MY" dirty="0" err="1"/>
              <a:t>pemindahan</a:t>
            </a:r>
            <a:r>
              <a:rPr lang="en-MY" dirty="0"/>
              <a:t> </a:t>
            </a:r>
            <a:r>
              <a:rPr lang="en-MY" dirty="0" err="1"/>
              <a:t>jantung</a:t>
            </a:r>
            <a:r>
              <a:rPr lang="en-MY" dirty="0"/>
              <a:t> </a:t>
            </a:r>
            <a:r>
              <a:rPr lang="en-MY" dirty="0" err="1"/>
              <a:t>menunjukkan</a:t>
            </a:r>
            <a:r>
              <a:rPr lang="en-MY" dirty="0"/>
              <a:t> </a:t>
            </a:r>
            <a:r>
              <a:rPr lang="en-MY" dirty="0" err="1"/>
              <a:t>bahawa</a:t>
            </a:r>
            <a:r>
              <a:rPr lang="en-MY" dirty="0"/>
              <a:t> </a:t>
            </a:r>
            <a:r>
              <a:rPr lang="en-MY" dirty="0" err="1"/>
              <a:t>mereka</a:t>
            </a:r>
            <a:r>
              <a:rPr lang="en-MY" dirty="0"/>
              <a:t> yang </a:t>
            </a:r>
            <a:r>
              <a:rPr lang="en-MY" dirty="0" err="1"/>
              <a:t>mengambil</a:t>
            </a:r>
            <a:r>
              <a:rPr lang="en-MY" dirty="0"/>
              <a:t> </a:t>
            </a:r>
            <a:r>
              <a:rPr lang="en-MY" dirty="0" err="1"/>
              <a:t>bahagian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aktiviti</a:t>
            </a:r>
            <a:r>
              <a:rPr lang="en-MY" dirty="0"/>
              <a:t> </a:t>
            </a:r>
            <a:r>
              <a:rPr lang="en-MY" dirty="0" err="1"/>
              <a:t>keagamaan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mengatakan</a:t>
            </a:r>
            <a:r>
              <a:rPr lang="en-MY" dirty="0"/>
              <a:t> </a:t>
            </a:r>
            <a:r>
              <a:rPr lang="en-MY" dirty="0" err="1"/>
              <a:t>bahawa</a:t>
            </a:r>
            <a:r>
              <a:rPr lang="en-MY" dirty="0"/>
              <a:t> </a:t>
            </a:r>
            <a:r>
              <a:rPr lang="en-MY" dirty="0" err="1"/>
              <a:t>kepercayaan</a:t>
            </a:r>
            <a:r>
              <a:rPr lang="en-MY" dirty="0"/>
              <a:t> </a:t>
            </a:r>
            <a:r>
              <a:rPr lang="en-MY" dirty="0" err="1"/>
              <a:t>mereka</a:t>
            </a:r>
            <a:r>
              <a:rPr lang="en-MY" dirty="0"/>
              <a:t> </a:t>
            </a:r>
            <a:r>
              <a:rPr lang="en-MY" dirty="0" err="1"/>
              <a:t>penting</a:t>
            </a:r>
            <a:r>
              <a:rPr lang="en-MY" dirty="0"/>
              <a:t> </a:t>
            </a:r>
            <a:r>
              <a:rPr lang="en-MY" dirty="0" err="1"/>
              <a:t>mematuhi</a:t>
            </a:r>
            <a:r>
              <a:rPr lang="en-MY" dirty="0"/>
              <a:t> </a:t>
            </a:r>
            <a:r>
              <a:rPr lang="en-MY" dirty="0" err="1"/>
              <a:t>rawatan</a:t>
            </a:r>
            <a:r>
              <a:rPr lang="en-MY" dirty="0"/>
              <a:t> </a:t>
            </a:r>
            <a:r>
              <a:rPr lang="en-MY" dirty="0" err="1"/>
              <a:t>susulan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baik</a:t>
            </a:r>
            <a:r>
              <a:rPr lang="en-MY" dirty="0"/>
              <a:t>,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meningkatkan</a:t>
            </a:r>
            <a:r>
              <a:rPr lang="en-MY" dirty="0"/>
              <a:t> </a:t>
            </a:r>
            <a:r>
              <a:rPr lang="en-MY" dirty="0" err="1"/>
              <a:t>fungsi</a:t>
            </a:r>
            <a:r>
              <a:rPr lang="en-MY" dirty="0"/>
              <a:t> </a:t>
            </a:r>
            <a:r>
              <a:rPr lang="en-MY" dirty="0" err="1"/>
              <a:t>fizikal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/>
              <a:t>lawatan</a:t>
            </a:r>
            <a:r>
              <a:rPr lang="en-MY" dirty="0"/>
              <a:t> </a:t>
            </a:r>
            <a:r>
              <a:rPr lang="en-MY" dirty="0" err="1"/>
              <a:t>susulan</a:t>
            </a:r>
            <a:r>
              <a:rPr lang="en-MY" dirty="0"/>
              <a:t> 12 </a:t>
            </a:r>
            <a:r>
              <a:rPr lang="en-MY" dirty="0" err="1"/>
              <a:t>bulan</a:t>
            </a:r>
            <a:r>
              <a:rPr lang="en-MY" dirty="0"/>
              <a:t>, </a:t>
            </a:r>
            <a:r>
              <a:rPr lang="en-MY" dirty="0" err="1"/>
              <a:t>mempunyai</a:t>
            </a:r>
            <a:r>
              <a:rPr lang="en-MY" dirty="0"/>
              <a:t> </a:t>
            </a:r>
            <a:r>
              <a:rPr lang="en-MY" dirty="0" err="1"/>
              <a:t>tahap</a:t>
            </a:r>
            <a:r>
              <a:rPr lang="en-MY" dirty="0"/>
              <a:t> </a:t>
            </a:r>
            <a:r>
              <a:rPr lang="en-MY" dirty="0" err="1"/>
              <a:t>harga</a:t>
            </a:r>
            <a:r>
              <a:rPr lang="en-MY" dirty="0"/>
              <a:t> </a:t>
            </a:r>
            <a:r>
              <a:rPr lang="en-MY" dirty="0" err="1"/>
              <a:t>diri</a:t>
            </a:r>
            <a:r>
              <a:rPr lang="en-MY" dirty="0"/>
              <a:t> yang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tinggi</a:t>
            </a:r>
            <a:r>
              <a:rPr lang="en-MY" dirty="0"/>
              <a:t>,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mempunyai</a:t>
            </a:r>
            <a:r>
              <a:rPr lang="en-MY" dirty="0"/>
              <a:t> </a:t>
            </a:r>
            <a:r>
              <a:rPr lang="en-MY" dirty="0" err="1"/>
              <a:t>kurang</a:t>
            </a:r>
            <a:r>
              <a:rPr lang="en-MY" dirty="0"/>
              <a:t> </a:t>
            </a:r>
            <a:r>
              <a:rPr lang="en-MY" dirty="0" err="1"/>
              <a:t>kebimbangan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kurang</a:t>
            </a:r>
            <a:r>
              <a:rPr lang="en-MY" dirty="0"/>
              <a:t> </a:t>
            </a:r>
            <a:r>
              <a:rPr lang="en-MY" dirty="0" err="1"/>
              <a:t>kerisauan</a:t>
            </a:r>
            <a:r>
              <a:rPr lang="en-MY" dirty="0"/>
              <a:t> </a:t>
            </a:r>
            <a:r>
              <a:rPr lang="en-MY" dirty="0" err="1"/>
              <a:t>kesihatan</a:t>
            </a:r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A237E2-C412-41CE-9782-014465797EB5}"/>
              </a:ext>
            </a:extLst>
          </p:cNvPr>
          <p:cNvSpPr txBox="1"/>
          <p:nvPr/>
        </p:nvSpPr>
        <p:spPr>
          <a:xfrm>
            <a:off x="1066800" y="5576798"/>
            <a:ext cx="10287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Harris RC, Dew MA, Lee A, Amaya M, </a:t>
            </a:r>
            <a:r>
              <a:rPr lang="en-US" dirty="0" err="1"/>
              <a:t>Buches</a:t>
            </a:r>
            <a:r>
              <a:rPr lang="en-US" dirty="0"/>
              <a:t> L, </a:t>
            </a:r>
            <a:r>
              <a:rPr lang="en-US" dirty="0" err="1"/>
              <a:t>Reetz</a:t>
            </a:r>
            <a:r>
              <a:rPr lang="en-US" dirty="0"/>
              <a:t> D, Coleman C. The role of religion in heart-transplant recipients' long-term health and well-being. Journal of Religion and Health. 1995;34(1):17–32. [PubMed] [Google Scholar] [Ref list]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0547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88FB7F-4E74-4D17-A7FF-728F8AAAF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62" y="1413903"/>
            <a:ext cx="10515600" cy="285273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yang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yang </a:t>
            </a:r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keagamaan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 Amerika yang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100 </a:t>
            </a:r>
            <a:r>
              <a:rPr lang="en-US" dirty="0" err="1"/>
              <a:t>tahun</a:t>
            </a:r>
            <a:r>
              <a:rPr lang="en-US" dirty="0"/>
              <a:t>.</a:t>
            </a:r>
            <a:endParaRPr lang="en-MY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E0EE4-A9A0-439B-8EB0-DFC7FB969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MY" dirty="0"/>
              <a:t>Di </a:t>
            </a:r>
            <a:r>
              <a:rPr lang="en-MY" dirty="0" err="1"/>
              <a:t>kalangan</a:t>
            </a:r>
            <a:r>
              <a:rPr lang="en-MY" dirty="0"/>
              <a:t> </a:t>
            </a:r>
            <a:r>
              <a:rPr lang="en-MY" dirty="0" err="1"/>
              <a:t>mereka</a:t>
            </a:r>
            <a:r>
              <a:rPr lang="en-MY" dirty="0"/>
              <a:t> yang </a:t>
            </a:r>
            <a:r>
              <a:rPr lang="en-MY" dirty="0" err="1"/>
              <a:t>berusia</a:t>
            </a:r>
            <a:r>
              <a:rPr lang="en-MY" dirty="0"/>
              <a:t> 10 </a:t>
            </a:r>
            <a:r>
              <a:rPr lang="en-MY" dirty="0" err="1"/>
              <a:t>tahun</a:t>
            </a:r>
            <a:r>
              <a:rPr lang="en-MY" dirty="0"/>
              <a:t>, </a:t>
            </a:r>
            <a:r>
              <a:rPr lang="en-MY" dirty="0" err="1"/>
              <a:t>penyelidik</a:t>
            </a:r>
            <a:r>
              <a:rPr lang="en-MY" dirty="0"/>
              <a:t> </a:t>
            </a:r>
            <a:r>
              <a:rPr lang="en-MY" dirty="0" err="1"/>
              <a:t>mendapati</a:t>
            </a:r>
            <a:r>
              <a:rPr lang="en-MY" dirty="0"/>
              <a:t> </a:t>
            </a:r>
            <a:r>
              <a:rPr lang="en-MY" dirty="0" err="1"/>
              <a:t>bahawa</a:t>
            </a:r>
            <a:r>
              <a:rPr lang="en-MY" dirty="0"/>
              <a:t> </a:t>
            </a:r>
            <a:r>
              <a:rPr lang="en-MY" dirty="0" err="1"/>
              <a:t>kepercayaan</a:t>
            </a:r>
            <a:r>
              <a:rPr lang="en-MY" dirty="0"/>
              <a:t> agama yang </a:t>
            </a:r>
            <a:r>
              <a:rPr lang="en-MY" dirty="0" err="1"/>
              <a:t>kuat</a:t>
            </a:r>
            <a:r>
              <a:rPr lang="en-MY" dirty="0"/>
              <a:t>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meningkatkan</a:t>
            </a:r>
            <a:r>
              <a:rPr lang="en-MY" dirty="0"/>
              <a:t> </a:t>
            </a:r>
            <a:r>
              <a:rPr lang="en-MY" dirty="0" err="1"/>
              <a:t>kesihatan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ketara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4752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C35FD-7F36-43D5-A0AC-4391B65C9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 fontScale="90000"/>
          </a:bodyPr>
          <a:lstStyle/>
          <a:p>
            <a:r>
              <a:rPr lang="en-MY" sz="3200" dirty="0" err="1"/>
              <a:t>Individu</a:t>
            </a:r>
            <a:r>
              <a:rPr lang="en-MY" sz="3200" dirty="0"/>
              <a:t> yang </a:t>
            </a:r>
            <a:r>
              <a:rPr lang="en-MY" sz="3200" dirty="0" err="1"/>
              <a:t>mempunyai</a:t>
            </a:r>
            <a:r>
              <a:rPr lang="en-MY" sz="3200" dirty="0"/>
              <a:t> </a:t>
            </a:r>
            <a:r>
              <a:rPr lang="en-MY" sz="3200" dirty="0" err="1"/>
              <a:t>kepercayaan</a:t>
            </a:r>
            <a:r>
              <a:rPr lang="en-MY" sz="3200" dirty="0"/>
              <a:t> agama yang </a:t>
            </a:r>
            <a:r>
              <a:rPr lang="en-MY" sz="3200" dirty="0" err="1"/>
              <a:t>kuat</a:t>
            </a:r>
            <a:r>
              <a:rPr lang="en-MY" sz="3200" dirty="0"/>
              <a:t> </a:t>
            </a:r>
            <a:r>
              <a:rPr lang="en-MY" sz="3200" dirty="0" err="1"/>
              <a:t>melaporkan</a:t>
            </a:r>
            <a:r>
              <a:rPr lang="en-MY" sz="3200" dirty="0"/>
              <a:t>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16BF8-BD32-486A-845E-547356725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rmAutofit/>
          </a:bodyPr>
          <a:lstStyle/>
          <a:p>
            <a:r>
              <a:rPr lang="en-MY" sz="2000" dirty="0" err="1"/>
              <a:t>Tahap</a:t>
            </a:r>
            <a:r>
              <a:rPr lang="en-MY" sz="2000" dirty="0"/>
              <a:t> </a:t>
            </a:r>
            <a:r>
              <a:rPr lang="en-MY" sz="2000" dirty="0" err="1"/>
              <a:t>kepuasan</a:t>
            </a:r>
            <a:r>
              <a:rPr lang="en-MY" sz="2000" dirty="0"/>
              <a:t> </a:t>
            </a:r>
            <a:r>
              <a:rPr lang="en-MY" sz="2000" dirty="0" err="1"/>
              <a:t>hidup</a:t>
            </a:r>
            <a:r>
              <a:rPr lang="en-MY" sz="2000" dirty="0"/>
              <a:t> yang </a:t>
            </a:r>
            <a:r>
              <a:rPr lang="en-MY" sz="2000" dirty="0" err="1"/>
              <a:t>lebih</a:t>
            </a:r>
            <a:r>
              <a:rPr lang="en-MY" sz="2000" dirty="0"/>
              <a:t> </a:t>
            </a:r>
            <a:r>
              <a:rPr lang="en-MY" sz="2000" dirty="0" err="1"/>
              <a:t>tinggi</a:t>
            </a:r>
            <a:r>
              <a:rPr lang="en-MY" sz="2000" dirty="0"/>
              <a:t>.</a:t>
            </a:r>
          </a:p>
          <a:p>
            <a:r>
              <a:rPr lang="en-MY" sz="2000" dirty="0" err="1"/>
              <a:t>Kebahagiaan</a:t>
            </a:r>
            <a:r>
              <a:rPr lang="en-MY" sz="2000" dirty="0"/>
              <a:t> </a:t>
            </a:r>
            <a:r>
              <a:rPr lang="en-MY" sz="2000" dirty="0" err="1"/>
              <a:t>peribadi</a:t>
            </a:r>
            <a:r>
              <a:rPr lang="en-MY" sz="2000" dirty="0"/>
              <a:t> yang </a:t>
            </a:r>
            <a:r>
              <a:rPr lang="en-MY" sz="2000" dirty="0" err="1"/>
              <a:t>lebih</a:t>
            </a:r>
            <a:r>
              <a:rPr lang="en-MY" sz="2000" dirty="0"/>
              <a:t> </a:t>
            </a:r>
            <a:r>
              <a:rPr lang="en-MY" sz="2000" dirty="0" err="1"/>
              <a:t>besar</a:t>
            </a:r>
            <a:r>
              <a:rPr lang="en-MY" sz="2000" dirty="0"/>
              <a:t>.</a:t>
            </a:r>
          </a:p>
          <a:p>
            <a:r>
              <a:rPr lang="en-MY" sz="2000" dirty="0" err="1"/>
              <a:t>Lebih</a:t>
            </a:r>
            <a:r>
              <a:rPr lang="en-MY" sz="2000" dirty="0"/>
              <a:t> </a:t>
            </a:r>
            <a:r>
              <a:rPr lang="en-MY" sz="2000" dirty="0" err="1"/>
              <a:t>sedikit</a:t>
            </a:r>
            <a:r>
              <a:rPr lang="en-MY" sz="2000" dirty="0"/>
              <a:t> </a:t>
            </a:r>
            <a:r>
              <a:rPr lang="en-MY" sz="2000" dirty="0" err="1"/>
              <a:t>akibat</a:t>
            </a:r>
            <a:r>
              <a:rPr lang="en-MY" sz="2000" dirty="0"/>
              <a:t> </a:t>
            </a:r>
            <a:r>
              <a:rPr lang="en-MY" sz="2000" dirty="0" err="1"/>
              <a:t>psikososial</a:t>
            </a:r>
            <a:r>
              <a:rPr lang="en-MY" sz="2000" dirty="0"/>
              <a:t> </a:t>
            </a:r>
            <a:r>
              <a:rPr lang="en-MY" sz="2000" dirty="0" err="1"/>
              <a:t>negatif</a:t>
            </a:r>
            <a:r>
              <a:rPr lang="en-MY" sz="2000" dirty="0"/>
              <a:t> </a:t>
            </a:r>
            <a:r>
              <a:rPr lang="en-MY" sz="2000" dirty="0" err="1"/>
              <a:t>daripada</a:t>
            </a:r>
            <a:r>
              <a:rPr lang="en-MY" sz="2000" dirty="0"/>
              <a:t> </a:t>
            </a:r>
            <a:r>
              <a:rPr lang="en-MY" sz="2000" dirty="0" err="1"/>
              <a:t>peristiwa</a:t>
            </a:r>
            <a:r>
              <a:rPr lang="en-MY" sz="2000" dirty="0"/>
              <a:t> </a:t>
            </a:r>
            <a:r>
              <a:rPr lang="en-MY" sz="2000" dirty="0" err="1"/>
              <a:t>kehidupan</a:t>
            </a:r>
            <a:r>
              <a:rPr lang="en-MY" sz="2000" dirty="0"/>
              <a:t> </a:t>
            </a:r>
            <a:r>
              <a:rPr lang="en-MY" sz="2000" dirty="0" err="1"/>
              <a:t>traumatik</a:t>
            </a:r>
            <a:r>
              <a:rPr lang="en-MY" sz="2000" dirty="0"/>
              <a:t>.</a:t>
            </a:r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70836DBC-652A-D413-393A-0725F6AC56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38" r="15905" b="-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3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7ADCFB-CBC1-4B20-8C08-A9C5B7A9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180" y="1346668"/>
            <a:ext cx="10515600" cy="2852737"/>
          </a:xfrm>
        </p:spPr>
        <p:txBody>
          <a:bodyPr/>
          <a:lstStyle/>
          <a:p>
            <a:br>
              <a:rPr lang="en-MY" dirty="0"/>
            </a:br>
            <a:r>
              <a:rPr lang="en-MY" dirty="0" err="1"/>
              <a:t>Bolehkah</a:t>
            </a:r>
            <a:r>
              <a:rPr lang="en-MY" dirty="0"/>
              <a:t> </a:t>
            </a:r>
            <a:r>
              <a:rPr lang="en-MY" dirty="0" err="1"/>
              <a:t>Doa</a:t>
            </a:r>
            <a:r>
              <a:rPr lang="en-MY" dirty="0"/>
              <a:t> </a:t>
            </a:r>
            <a:r>
              <a:rPr lang="en-MY" dirty="0" err="1"/>
              <a:t>membuat</a:t>
            </a:r>
            <a:r>
              <a:rPr lang="en-MY" dirty="0"/>
              <a:t> </a:t>
            </a:r>
            <a:r>
              <a:rPr lang="en-MY" dirty="0" err="1"/>
              <a:t>perbezaan</a:t>
            </a:r>
            <a:r>
              <a:rPr lang="en-MY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6222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5029E-D805-48E6-A714-FB3F5310F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41" y="119361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MY" dirty="0" err="1"/>
              <a:t>Sebuah</a:t>
            </a:r>
            <a:r>
              <a:rPr lang="en-MY" dirty="0"/>
              <a:t> </a:t>
            </a:r>
            <a:r>
              <a:rPr lang="en-MY" dirty="0" err="1"/>
              <a:t>kajian</a:t>
            </a:r>
            <a:r>
              <a:rPr lang="en-MY" dirty="0"/>
              <a:t> yang </a:t>
            </a:r>
            <a:r>
              <a:rPr lang="en-MY" dirty="0" err="1"/>
              <a:t>dijalankan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Universiti</a:t>
            </a:r>
            <a:r>
              <a:rPr lang="en-MY" dirty="0"/>
              <a:t> Ohio yang </a:t>
            </a:r>
            <a:r>
              <a:rPr lang="en-MY" dirty="0" err="1"/>
              <a:t>diterbitkan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Jurnal</a:t>
            </a:r>
            <a:r>
              <a:rPr lang="en-MY" dirty="0"/>
              <a:t> </a:t>
            </a:r>
            <a:r>
              <a:rPr lang="en-MY" dirty="0" err="1"/>
              <a:t>Psikologi</a:t>
            </a:r>
            <a:r>
              <a:rPr lang="en-MY" dirty="0"/>
              <a:t> </a:t>
            </a:r>
            <a:r>
              <a:rPr lang="en-MY" dirty="0" err="1"/>
              <a:t>pada</a:t>
            </a:r>
            <a:r>
              <a:rPr lang="en-MY" dirty="0"/>
              <a:t> </a:t>
            </a:r>
            <a:r>
              <a:rPr lang="en-MY" dirty="0" err="1"/>
              <a:t>tahun</a:t>
            </a:r>
            <a:r>
              <a:rPr lang="en-MY" dirty="0"/>
              <a:t> 1991.</a:t>
            </a:r>
          </a:p>
          <a:p>
            <a:r>
              <a:rPr lang="en-MY" dirty="0"/>
              <a:t>560 </a:t>
            </a:r>
            <a:r>
              <a:rPr lang="en-MY" dirty="0" err="1"/>
              <a:t>responden</a:t>
            </a:r>
            <a:r>
              <a:rPr lang="en-MY" dirty="0"/>
              <a:t>; 95% </a:t>
            </a:r>
            <a:r>
              <a:rPr lang="en-MY" dirty="0" err="1"/>
              <a:t>diklasifikasikan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orang </a:t>
            </a:r>
            <a:r>
              <a:rPr lang="en-MY" dirty="0" err="1"/>
              <a:t>beragama</a:t>
            </a:r>
            <a:r>
              <a:rPr lang="en-MY" dirty="0"/>
              <a:t>: 54% </a:t>
            </a:r>
            <a:r>
              <a:rPr lang="en-MY" dirty="0" err="1"/>
              <a:t>Protestan</a:t>
            </a:r>
            <a:r>
              <a:rPr lang="en-MY" dirty="0"/>
              <a:t>, 25% </a:t>
            </a:r>
            <a:r>
              <a:rPr lang="en-MY" dirty="0" err="1"/>
              <a:t>Katolik</a:t>
            </a:r>
            <a:endParaRPr lang="en-MY" dirty="0"/>
          </a:p>
          <a:p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menggunakan</a:t>
            </a:r>
            <a:r>
              <a:rPr lang="en-MY" dirty="0"/>
              <a:t> </a:t>
            </a:r>
            <a:r>
              <a:rPr lang="en-MY" dirty="0" err="1"/>
              <a:t>analisis</a:t>
            </a:r>
            <a:r>
              <a:rPr lang="en-MY" dirty="0"/>
              <a:t> </a:t>
            </a:r>
            <a:r>
              <a:rPr lang="en-MY" dirty="0" err="1"/>
              <a:t>faktor</a:t>
            </a:r>
            <a:r>
              <a:rPr lang="en-MY" dirty="0"/>
              <a:t>, </a:t>
            </a:r>
            <a:r>
              <a:rPr lang="en-MY" dirty="0" err="1"/>
              <a:t>mereka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mengenal</a:t>
            </a:r>
            <a:r>
              <a:rPr lang="en-MY" dirty="0"/>
              <a:t> </a:t>
            </a:r>
            <a:r>
              <a:rPr lang="en-MY" dirty="0" err="1"/>
              <a:t>pasti</a:t>
            </a:r>
            <a:r>
              <a:rPr lang="en-MY" dirty="0"/>
              <a:t> </a:t>
            </a:r>
            <a:r>
              <a:rPr lang="en-MY" dirty="0" err="1"/>
              <a:t>empat</a:t>
            </a:r>
            <a:r>
              <a:rPr lang="en-MY" dirty="0"/>
              <a:t> </a:t>
            </a:r>
            <a:r>
              <a:rPr lang="en-MY" dirty="0" err="1"/>
              <a:t>jenis</a:t>
            </a:r>
            <a:r>
              <a:rPr lang="en-MY" dirty="0"/>
              <a:t> </a:t>
            </a:r>
            <a:r>
              <a:rPr lang="en-MY" dirty="0" err="1"/>
              <a:t>doa</a:t>
            </a:r>
            <a:r>
              <a:rPr lang="en-MY" dirty="0"/>
              <a:t>:</a:t>
            </a:r>
            <a:endParaRPr lang="en-US" dirty="0"/>
          </a:p>
          <a:p>
            <a:pPr lvl="1"/>
            <a:r>
              <a:rPr lang="en-MY" dirty="0" err="1"/>
              <a:t>Doa</a:t>
            </a:r>
            <a:r>
              <a:rPr lang="en-MY" dirty="0"/>
              <a:t> </a:t>
            </a:r>
            <a:r>
              <a:rPr lang="en-MY" dirty="0" err="1"/>
              <a:t>Permohonan</a:t>
            </a:r>
            <a:r>
              <a:rPr lang="en-MY" dirty="0"/>
              <a:t> - </a:t>
            </a:r>
            <a:r>
              <a:rPr lang="en-MY" dirty="0" err="1"/>
              <a:t>Berdoa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Tuhan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perkara</a:t>
            </a:r>
            <a:r>
              <a:rPr lang="en-MY" dirty="0"/>
              <a:t> material yang </a:t>
            </a:r>
            <a:r>
              <a:rPr lang="en-MY" dirty="0" err="1"/>
              <a:t>mungkin</a:t>
            </a:r>
            <a:r>
              <a:rPr lang="en-MY" dirty="0"/>
              <a:t> </a:t>
            </a:r>
            <a:r>
              <a:rPr lang="en-MY" dirty="0" err="1"/>
              <a:t>anda</a:t>
            </a:r>
            <a:r>
              <a:rPr lang="en-MY" dirty="0"/>
              <a:t> </a:t>
            </a:r>
            <a:r>
              <a:rPr lang="en-MY" dirty="0" err="1"/>
              <a:t>perlukan</a:t>
            </a:r>
            <a:r>
              <a:rPr lang="en-MY" dirty="0"/>
              <a:t>.</a:t>
            </a:r>
          </a:p>
          <a:p>
            <a:pPr lvl="1"/>
            <a:r>
              <a:rPr lang="en-MY" dirty="0" err="1"/>
              <a:t>Doa</a:t>
            </a:r>
            <a:r>
              <a:rPr lang="en-MY" dirty="0"/>
              <a:t> Ritual - </a:t>
            </a:r>
            <a:r>
              <a:rPr lang="en-MY" dirty="0" err="1"/>
              <a:t>Berdoa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Tuhan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membaca</a:t>
            </a:r>
            <a:r>
              <a:rPr lang="en-MY" dirty="0"/>
              <a:t> </a:t>
            </a:r>
            <a:r>
              <a:rPr lang="en-MY" dirty="0" err="1"/>
              <a:t>buku</a:t>
            </a:r>
            <a:r>
              <a:rPr lang="en-MY" dirty="0"/>
              <a:t> </a:t>
            </a:r>
            <a:r>
              <a:rPr lang="en-MY" dirty="0" err="1"/>
              <a:t>doa</a:t>
            </a:r>
            <a:r>
              <a:rPr lang="en-MY" dirty="0"/>
              <a:t>.</a:t>
            </a:r>
          </a:p>
          <a:p>
            <a:pPr lvl="1"/>
            <a:r>
              <a:rPr lang="en-MY" dirty="0" err="1"/>
              <a:t>Doa</a:t>
            </a:r>
            <a:r>
              <a:rPr lang="en-MY" dirty="0"/>
              <a:t> </a:t>
            </a:r>
            <a:r>
              <a:rPr lang="en-MY" dirty="0" err="1"/>
              <a:t>Meditasi</a:t>
            </a:r>
            <a:r>
              <a:rPr lang="en-MY" dirty="0"/>
              <a:t> - </a:t>
            </a:r>
            <a:r>
              <a:rPr lang="en-MY" dirty="0" err="1"/>
              <a:t>Berdoa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Tuhan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'</a:t>
            </a:r>
            <a:r>
              <a:rPr lang="en-MY" dirty="0" err="1"/>
              <a:t>berasa</a:t>
            </a:r>
            <a:r>
              <a:rPr lang="en-MY" dirty="0"/>
              <a:t>'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berada</a:t>
            </a:r>
            <a:r>
              <a:rPr lang="en-MY" dirty="0"/>
              <a:t> di </a:t>
            </a:r>
            <a:r>
              <a:rPr lang="en-MY" dirty="0" err="1"/>
              <a:t>hadirat</a:t>
            </a:r>
            <a:r>
              <a:rPr lang="en-MY" dirty="0"/>
              <a:t>-Nya.</a:t>
            </a:r>
          </a:p>
          <a:p>
            <a:pPr lvl="1"/>
            <a:r>
              <a:rPr lang="en-MY" dirty="0" err="1"/>
              <a:t>Doa</a:t>
            </a:r>
            <a:r>
              <a:rPr lang="en-MY" dirty="0"/>
              <a:t> </a:t>
            </a:r>
            <a:r>
              <a:rPr lang="en-MY" dirty="0" err="1"/>
              <a:t>Kolokial</a:t>
            </a:r>
            <a:r>
              <a:rPr lang="en-MY" dirty="0"/>
              <a:t> - </a:t>
            </a:r>
            <a:r>
              <a:rPr lang="en-MY" dirty="0" err="1"/>
              <a:t>Bercakap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Tuhan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kawan</a:t>
            </a:r>
            <a:r>
              <a:rPr lang="en-MY" dirty="0"/>
              <a:t>; </a:t>
            </a:r>
            <a:r>
              <a:rPr lang="en-MY" dirty="0" err="1"/>
              <a:t>memohon</a:t>
            </a:r>
            <a:r>
              <a:rPr lang="en-MY" dirty="0"/>
              <a:t> </a:t>
            </a:r>
            <a:r>
              <a:rPr lang="en-MY" dirty="0" err="1"/>
              <a:t>petunjukNya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membuat</a:t>
            </a:r>
            <a:r>
              <a:rPr lang="en-MY" dirty="0"/>
              <a:t> </a:t>
            </a:r>
            <a:r>
              <a:rPr lang="en-MY" dirty="0" err="1"/>
              <a:t>keputusan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3365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FEBD-2F7D-49E4-8201-A266C508F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Kesimpulan</a:t>
            </a:r>
            <a:r>
              <a:rPr lang="en-MY" dirty="0"/>
              <a:t> </a:t>
            </a:r>
            <a:r>
              <a:rPr lang="en-MY" dirty="0" err="1"/>
              <a:t>Kajian</a:t>
            </a:r>
            <a:r>
              <a:rPr lang="en-MY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A8EB0-9E58-46C9-A832-142AE6CDA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dirty="0" err="1"/>
              <a:t>Doa</a:t>
            </a:r>
            <a:r>
              <a:rPr lang="en-MY" dirty="0"/>
              <a:t> </a:t>
            </a:r>
            <a:r>
              <a:rPr lang="en-MY" dirty="0" err="1"/>
              <a:t>kolokial</a:t>
            </a:r>
            <a:r>
              <a:rPr lang="en-MY" dirty="0"/>
              <a:t> </a:t>
            </a:r>
            <a:r>
              <a:rPr lang="en-MY" dirty="0" err="1"/>
              <a:t>berhubungkait</a:t>
            </a:r>
            <a:r>
              <a:rPr lang="en-MY" dirty="0"/>
              <a:t> paling </a:t>
            </a:r>
            <a:r>
              <a:rPr lang="en-MY" dirty="0" err="1"/>
              <a:t>tinggi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kebahagiaan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kepuasan</a:t>
            </a:r>
            <a:r>
              <a:rPr lang="en-MY" dirty="0"/>
              <a:t> agama.</a:t>
            </a:r>
          </a:p>
          <a:p>
            <a:r>
              <a:rPr lang="en-MY" dirty="0" err="1"/>
              <a:t>Doa</a:t>
            </a:r>
            <a:r>
              <a:rPr lang="en-MY" dirty="0"/>
              <a:t> ritual </a:t>
            </a:r>
            <a:r>
              <a:rPr lang="en-MY" dirty="0" err="1"/>
              <a:t>dikaitkan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kesan</a:t>
            </a:r>
            <a:r>
              <a:rPr lang="en-MY" dirty="0"/>
              <a:t> </a:t>
            </a:r>
            <a:r>
              <a:rPr lang="en-MY" dirty="0" err="1"/>
              <a:t>negatif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perasaan</a:t>
            </a:r>
            <a:r>
              <a:rPr lang="en-MY" dirty="0"/>
              <a:t>.  </a:t>
            </a:r>
          </a:p>
          <a:p>
            <a:r>
              <a:rPr lang="en-MY" dirty="0" err="1"/>
              <a:t>Bercakap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Tuhan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kawan</a:t>
            </a:r>
            <a:r>
              <a:rPr lang="en-MY" dirty="0"/>
              <a:t>, </a:t>
            </a:r>
            <a:r>
              <a:rPr lang="en-MY" dirty="0" err="1"/>
              <a:t>menceritakan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-Nya </a:t>
            </a:r>
            <a:r>
              <a:rPr lang="en-MY" dirty="0" err="1"/>
              <a:t>segala</a:t>
            </a:r>
            <a:r>
              <a:rPr lang="en-MY" dirty="0"/>
              <a:t> </a:t>
            </a:r>
            <a:r>
              <a:rPr lang="en-MY" dirty="0" err="1"/>
              <a:t>suka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duka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-MY" dirty="0"/>
              <a:t>,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membawa</a:t>
            </a:r>
            <a:r>
              <a:rPr lang="en-MY" dirty="0"/>
              <a:t> </a:t>
            </a:r>
            <a:r>
              <a:rPr lang="en-MY" dirty="0" err="1"/>
              <a:t>kebahagiaan</a:t>
            </a:r>
            <a:r>
              <a:rPr lang="en-MY" dirty="0"/>
              <a:t>, </a:t>
            </a:r>
            <a:r>
              <a:rPr lang="en-MY" dirty="0" err="1"/>
              <a:t>penyembuhan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kepuasan</a:t>
            </a:r>
            <a:r>
              <a:rPr lang="en-MY" dirty="0"/>
              <a:t> agama.</a:t>
            </a:r>
          </a:p>
        </p:txBody>
      </p:sp>
    </p:spTree>
    <p:extLst>
      <p:ext uri="{BB962C8B-B14F-4D97-AF65-F5344CB8AC3E}">
        <p14:creationId xmlns:p14="http://schemas.microsoft.com/office/powerpoint/2010/main" val="2027438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2D879-FDB2-4CD9-A712-BE80B5EB7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960"/>
            <a:ext cx="4678680" cy="1325563"/>
          </a:xfrm>
        </p:spPr>
        <p:txBody>
          <a:bodyPr>
            <a:normAutofit fontScale="90000"/>
          </a:bodyPr>
          <a:lstStyle/>
          <a:p>
            <a:r>
              <a:rPr lang="en-MY" dirty="0" err="1"/>
              <a:t>Dr.</a:t>
            </a:r>
            <a:r>
              <a:rPr lang="en-MY" dirty="0"/>
              <a:t> Larry Dossey</a:t>
            </a:r>
            <a:br>
              <a:rPr lang="en-MY" dirty="0"/>
            </a:br>
            <a:r>
              <a:rPr lang="en-US" sz="2200" dirty="0" err="1"/>
              <a:t>seorang</a:t>
            </a:r>
            <a:r>
              <a:rPr lang="en-US" sz="2200" dirty="0"/>
              <a:t> </a:t>
            </a:r>
            <a:r>
              <a:rPr lang="en-US" sz="2200" dirty="0" err="1"/>
              <a:t>doktor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pengarang</a:t>
            </a:r>
            <a:r>
              <a:rPr lang="en-US" sz="2200" dirty="0"/>
              <a:t> yang </a:t>
            </a:r>
            <a:r>
              <a:rPr lang="en-US" sz="2200" dirty="0" err="1"/>
              <a:t>mengemukakan</a:t>
            </a:r>
            <a:r>
              <a:rPr lang="en-US" sz="2200" dirty="0"/>
              <a:t> </a:t>
            </a:r>
            <a:r>
              <a:rPr lang="en-US" sz="2200" dirty="0" err="1"/>
              <a:t>kepentingan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doa</a:t>
            </a:r>
            <a:r>
              <a:rPr lang="en-US" sz="2200" dirty="0"/>
              <a:t> </a:t>
            </a:r>
            <a:r>
              <a:rPr lang="en-US" sz="2200" dirty="0" err="1"/>
              <a:t>penyembuhan</a:t>
            </a:r>
            <a:r>
              <a:rPr lang="en-US" sz="2200" dirty="0"/>
              <a:t>, </a:t>
            </a:r>
            <a:r>
              <a:rPr lang="en-US" sz="2200" dirty="0" err="1"/>
              <a:t>kerohanian</a:t>
            </a:r>
            <a:r>
              <a:rPr lang="en-US" sz="2200" dirty="0"/>
              <a:t>,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faktor</a:t>
            </a:r>
            <a:r>
              <a:rPr lang="en-US" sz="2200" dirty="0"/>
              <a:t> </a:t>
            </a:r>
            <a:r>
              <a:rPr lang="en-US" sz="2200" dirty="0" err="1"/>
              <a:t>bukan</a:t>
            </a:r>
            <a:r>
              <a:rPr lang="en-US" sz="2200" dirty="0"/>
              <a:t> </a:t>
            </a:r>
            <a:r>
              <a:rPr lang="en-US" sz="2200" dirty="0" err="1"/>
              <a:t>fizikal</a:t>
            </a:r>
            <a:r>
              <a:rPr lang="en-US" sz="2200" dirty="0"/>
              <a:t> yang lain.</a:t>
            </a:r>
            <a:endParaRPr lang="en-MY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4DD4D-F419-46F4-B369-0DA559842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5759"/>
            <a:ext cx="5775960" cy="3271203"/>
          </a:xfrm>
        </p:spPr>
        <p:txBody>
          <a:bodyPr>
            <a:normAutofit/>
          </a:bodyPr>
          <a:lstStyle/>
          <a:p>
            <a:r>
              <a:rPr lang="en-US" dirty="0"/>
              <a:t>"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memutuskan</a:t>
            </a:r>
            <a:r>
              <a:rPr lang="en-US" dirty="0"/>
              <a:t> </a:t>
            </a:r>
            <a:r>
              <a:rPr lang="en-US" dirty="0" err="1"/>
              <a:t>bahawa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doa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pesakit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menahan</a:t>
            </a:r>
            <a:r>
              <a:rPr lang="en-US" dirty="0"/>
              <a:t> </a:t>
            </a:r>
            <a:r>
              <a:rPr lang="en-US" dirty="0" err="1"/>
              <a:t>ubat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pembedahan</a:t>
            </a:r>
            <a:r>
              <a:rPr lang="en-US" dirty="0"/>
              <a:t> yang </a:t>
            </a:r>
            <a:r>
              <a:rPr lang="en-US" dirty="0" err="1"/>
              <a:t>mujarab</a:t>
            </a:r>
            <a:r>
              <a:rPr lang="en-US" dirty="0"/>
              <a:t>."</a:t>
            </a:r>
          </a:p>
          <a:p>
            <a:endParaRPr lang="en-MY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A42F4-DA5E-4AC2-85B3-77551322A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042" y="1891824"/>
            <a:ext cx="4148198" cy="372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62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3DEBF4-01A6-4BE3-963D-60CF2093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427" y="2113150"/>
            <a:ext cx="10515600" cy="2852737"/>
          </a:xfrm>
        </p:spPr>
        <p:txBody>
          <a:bodyPr>
            <a:noAutofit/>
          </a:bodyPr>
          <a:lstStyle/>
          <a:p>
            <a:br>
              <a:rPr lang="en-US" sz="4400" dirty="0"/>
            </a:br>
            <a:r>
              <a:rPr lang="en-US" sz="4400" dirty="0" err="1"/>
              <a:t>Ramai</a:t>
            </a:r>
            <a:r>
              <a:rPr lang="en-US" sz="4400" dirty="0"/>
              <a:t> orang </a:t>
            </a:r>
            <a:r>
              <a:rPr lang="en-US" sz="4400" dirty="0" err="1"/>
              <a:t>telah</a:t>
            </a:r>
            <a:r>
              <a:rPr lang="en-US" sz="4400" dirty="0"/>
              <a:t> </a:t>
            </a:r>
            <a:r>
              <a:rPr lang="en-US" sz="4400" dirty="0" err="1"/>
              <a:t>cuba</a:t>
            </a:r>
            <a:r>
              <a:rPr lang="en-US" sz="4400" dirty="0"/>
              <a:t> </a:t>
            </a:r>
            <a:r>
              <a:rPr lang="en-US" sz="4400" dirty="0" err="1"/>
              <a:t>menyelesaikan</a:t>
            </a:r>
            <a:r>
              <a:rPr lang="en-US" sz="4400" dirty="0"/>
              <a:t> </a:t>
            </a:r>
            <a:r>
              <a:rPr lang="en-US" sz="4400" dirty="0" err="1"/>
              <a:t>masalah</a:t>
            </a:r>
            <a:r>
              <a:rPr lang="en-US" sz="4400" dirty="0"/>
              <a:t> </a:t>
            </a:r>
            <a:r>
              <a:rPr lang="en-US" sz="4400" dirty="0" err="1"/>
              <a:t>mereka</a:t>
            </a:r>
            <a:r>
              <a:rPr lang="en-US" sz="4400" dirty="0"/>
              <a:t> </a:t>
            </a:r>
            <a:r>
              <a:rPr lang="en-US" sz="4400" dirty="0" err="1"/>
              <a:t>melalui</a:t>
            </a:r>
            <a:r>
              <a:rPr lang="en-US" sz="4400" dirty="0"/>
              <a:t> yoga </a:t>
            </a:r>
            <a:r>
              <a:rPr lang="en-US" sz="4400" dirty="0" err="1"/>
              <a:t>atau</a:t>
            </a:r>
            <a:r>
              <a:rPr lang="en-US" sz="4400" dirty="0"/>
              <a:t> </a:t>
            </a:r>
            <a:r>
              <a:rPr lang="en-US" sz="4400" dirty="0" err="1"/>
              <a:t>beberapa</a:t>
            </a:r>
            <a:r>
              <a:rPr lang="en-US" sz="4400" dirty="0"/>
              <a:t> program </a:t>
            </a:r>
            <a:r>
              <a:rPr lang="en-US" sz="4400" dirty="0" err="1"/>
              <a:t>pemerkasaan</a:t>
            </a:r>
            <a:r>
              <a:rPr lang="en-US" sz="4400" dirty="0"/>
              <a:t> </a:t>
            </a:r>
            <a:r>
              <a:rPr lang="en-US" sz="4400" dirty="0" err="1"/>
              <a:t>diri</a:t>
            </a:r>
            <a:r>
              <a:rPr lang="en-US" sz="4400" dirty="0"/>
              <a:t> yang </a:t>
            </a:r>
            <a:r>
              <a:rPr lang="en-US" sz="4400" dirty="0" err="1"/>
              <a:t>serupa</a:t>
            </a:r>
            <a:r>
              <a:rPr lang="en-US" sz="4400" dirty="0"/>
              <a:t>;  </a:t>
            </a:r>
            <a:r>
              <a:rPr lang="en-US" sz="4400" dirty="0" err="1"/>
              <a:t>kaedah</a:t>
            </a:r>
            <a:r>
              <a:rPr lang="en-US" sz="4400" dirty="0"/>
              <a:t> </a:t>
            </a:r>
            <a:r>
              <a:rPr lang="en-US" sz="4400" dirty="0" err="1"/>
              <a:t>ini</a:t>
            </a:r>
            <a:r>
              <a:rPr lang="en-US" sz="4400" dirty="0"/>
              <a:t> </a:t>
            </a:r>
            <a:r>
              <a:rPr lang="en-US" sz="4400" dirty="0" err="1"/>
              <a:t>tidak</a:t>
            </a:r>
            <a:r>
              <a:rPr lang="en-US" sz="4400" dirty="0"/>
              <a:t> </a:t>
            </a:r>
            <a:r>
              <a:rPr lang="en-US" sz="4400" dirty="0" err="1"/>
              <a:t>mempunyai</a:t>
            </a:r>
            <a:r>
              <a:rPr lang="en-US" sz="4400" dirty="0"/>
              <a:t> </a:t>
            </a:r>
            <a:r>
              <a:rPr lang="en-US" sz="4400" dirty="0" err="1"/>
              <a:t>keberkesanan</a:t>
            </a:r>
            <a:r>
              <a:rPr lang="en-US" sz="4400" dirty="0"/>
              <a:t> yang </a:t>
            </a:r>
            <a:r>
              <a:rPr lang="en-US" sz="4400" dirty="0" err="1"/>
              <a:t>sama</a:t>
            </a:r>
            <a:r>
              <a:rPr lang="en-US" sz="4400" dirty="0"/>
              <a:t>.</a:t>
            </a:r>
            <a:br>
              <a:rPr lang="en-US" sz="4400" dirty="0"/>
            </a:br>
            <a:endParaRPr lang="en-MY" sz="4400" dirty="0"/>
          </a:p>
        </p:txBody>
      </p:sp>
    </p:spTree>
    <p:extLst>
      <p:ext uri="{BB962C8B-B14F-4D97-AF65-F5344CB8AC3E}">
        <p14:creationId xmlns:p14="http://schemas.microsoft.com/office/powerpoint/2010/main" val="1699305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43E5E-5123-439B-A09B-1CF65C45B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1128094"/>
            <a:ext cx="3434180" cy="1415270"/>
          </a:xfrm>
        </p:spPr>
        <p:txBody>
          <a:bodyPr anchor="t">
            <a:normAutofit/>
          </a:bodyPr>
          <a:lstStyle/>
          <a:p>
            <a:r>
              <a:rPr lang="en-MY" sz="3200" dirty="0"/>
              <a:t>Yoga </a:t>
            </a:r>
            <a:r>
              <a:rPr lang="en-MY" sz="3200" dirty="0" err="1"/>
              <a:t>tidak</a:t>
            </a:r>
            <a:r>
              <a:rPr lang="en-MY" sz="3200" dirty="0"/>
              <a:t> </a:t>
            </a:r>
            <a:r>
              <a:rPr lang="en-MY" sz="3200" dirty="0" err="1"/>
              <a:t>berhasil</a:t>
            </a:r>
            <a:r>
              <a:rPr lang="en-MY" sz="3200" dirty="0"/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85FC71-EBE0-432C-954B-B300965862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64" r="7612" b="2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B8326-EAC8-41B6-9328-0E89B370C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r>
              <a:rPr lang="en-MY" sz="2000" dirty="0"/>
              <a:t>Dr Freda Morris, </a:t>
            </a:r>
            <a:r>
              <a:rPr lang="en-MY" sz="2000" dirty="0" err="1"/>
              <a:t>mantan</a:t>
            </a:r>
            <a:r>
              <a:rPr lang="en-MY" sz="2000" dirty="0"/>
              <a:t> </a:t>
            </a:r>
            <a:r>
              <a:rPr lang="en-MY" sz="2000" dirty="0" err="1"/>
              <a:t>profesor</a:t>
            </a:r>
            <a:r>
              <a:rPr lang="en-MY" sz="2000" dirty="0"/>
              <a:t> </a:t>
            </a:r>
            <a:r>
              <a:rPr lang="en-MY" sz="2000" dirty="0" err="1"/>
              <a:t>psikologi</a:t>
            </a:r>
            <a:r>
              <a:rPr lang="en-MY" sz="2000" dirty="0"/>
              <a:t> </a:t>
            </a:r>
            <a:r>
              <a:rPr lang="en-MY" sz="2000" dirty="0" err="1"/>
              <a:t>perubatan</a:t>
            </a:r>
            <a:r>
              <a:rPr lang="en-MY" sz="2000" dirty="0"/>
              <a:t> di UCLA, </a:t>
            </a:r>
            <a:r>
              <a:rPr lang="en-MY" sz="2000" dirty="0" err="1"/>
              <a:t>menunjukkan</a:t>
            </a:r>
            <a:r>
              <a:rPr lang="en-MY" sz="2000" dirty="0"/>
              <a:t> </a:t>
            </a:r>
            <a:r>
              <a:rPr lang="en-MY" sz="2000" dirty="0" err="1"/>
              <a:t>bahawa</a:t>
            </a:r>
            <a:r>
              <a:rPr lang="en-MY" sz="2000" dirty="0"/>
              <a:t> </a:t>
            </a:r>
            <a:r>
              <a:rPr lang="en-MY" sz="2000" dirty="0" err="1"/>
              <a:t>meditasi</a:t>
            </a:r>
            <a:r>
              <a:rPr lang="en-MY" sz="2000" dirty="0"/>
              <a:t> </a:t>
            </a:r>
            <a:r>
              <a:rPr lang="en-MY" sz="2000" dirty="0" err="1"/>
              <a:t>timur</a:t>
            </a:r>
            <a:r>
              <a:rPr lang="en-MY" sz="2000" dirty="0"/>
              <a:t> </a:t>
            </a:r>
            <a:r>
              <a:rPr lang="en-MY" sz="2000" dirty="0" err="1"/>
              <a:t>adalah</a:t>
            </a:r>
            <a:r>
              <a:rPr lang="en-MY" sz="2000" dirty="0"/>
              <a:t> </a:t>
            </a:r>
            <a:r>
              <a:rPr lang="en-MY" sz="2000" dirty="0" err="1"/>
              <a:t>sebenarnya</a:t>
            </a:r>
            <a:r>
              <a:rPr lang="en-MY" sz="2000" dirty="0"/>
              <a:t> </a:t>
            </a:r>
            <a:r>
              <a:rPr lang="en-MY" sz="2000" dirty="0" err="1"/>
              <a:t>teknik</a:t>
            </a:r>
            <a:r>
              <a:rPr lang="en-MY" sz="2000" dirty="0"/>
              <a:t> </a:t>
            </a:r>
            <a:r>
              <a:rPr lang="en-MY" sz="2000" b="1" dirty="0" err="1"/>
              <a:t>hipnosis</a:t>
            </a:r>
            <a:r>
              <a:rPr lang="en-MY" sz="2000" b="1" dirty="0"/>
              <a:t> </a:t>
            </a:r>
            <a:r>
              <a:rPr lang="en-MY" sz="2000" b="1" dirty="0" err="1"/>
              <a:t>diri</a:t>
            </a:r>
            <a:r>
              <a:rPr lang="en-MY" sz="2000" b="1" dirty="0"/>
              <a:t>.</a:t>
            </a:r>
          </a:p>
          <a:p>
            <a:r>
              <a:rPr lang="en-MY" sz="2000" dirty="0" err="1"/>
              <a:t>Ia</a:t>
            </a:r>
            <a:r>
              <a:rPr lang="en-MY" sz="2000" dirty="0"/>
              <a:t> "</a:t>
            </a:r>
            <a:r>
              <a:rPr lang="en-MY" sz="2000" dirty="0" err="1"/>
              <a:t>berpotensi</a:t>
            </a:r>
            <a:r>
              <a:rPr lang="en-MY" sz="2000" dirty="0"/>
              <a:t>" </a:t>
            </a:r>
            <a:r>
              <a:rPr lang="en-MY" sz="2000" dirty="0" err="1"/>
              <a:t>berbahaya</a:t>
            </a:r>
            <a:r>
              <a:rPr lang="en-MY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367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26D5-6E25-4765-8C18-62665B00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38265"/>
            <a:ext cx="3276599" cy="2909296"/>
          </a:xfrm>
        </p:spPr>
        <p:txBody>
          <a:bodyPr anchor="t">
            <a:normAutofit/>
          </a:bodyPr>
          <a:lstStyle/>
          <a:p>
            <a:br>
              <a:rPr lang="en-MY" sz="3200" dirty="0"/>
            </a:br>
            <a:r>
              <a:rPr lang="en-MY" sz="3200" dirty="0" err="1"/>
              <a:t>Definisi</a:t>
            </a:r>
            <a:r>
              <a:rPr lang="en-MY" sz="3200" dirty="0"/>
              <a:t> </a:t>
            </a:r>
            <a:r>
              <a:rPr lang="en-MY" sz="3200" dirty="0" err="1"/>
              <a:t>Kesihatan</a:t>
            </a:r>
            <a:r>
              <a:rPr lang="en-MY" sz="3200" dirty="0"/>
              <a:t> </a:t>
            </a:r>
            <a:r>
              <a:rPr lang="en-MY" sz="3200" dirty="0" err="1"/>
              <a:t>oleh</a:t>
            </a:r>
            <a:r>
              <a:rPr lang="en-MY" sz="3200" dirty="0"/>
              <a:t> </a:t>
            </a:r>
            <a:r>
              <a:rPr lang="en-MY" sz="3200" dirty="0" err="1"/>
              <a:t>Pertubuhan</a:t>
            </a:r>
            <a:r>
              <a:rPr lang="en-MY" sz="3200" dirty="0"/>
              <a:t> </a:t>
            </a:r>
            <a:r>
              <a:rPr lang="en-MY" sz="3200" dirty="0" err="1"/>
              <a:t>Kesihatan</a:t>
            </a:r>
            <a:r>
              <a:rPr lang="en-MY" sz="3200" dirty="0"/>
              <a:t> </a:t>
            </a:r>
            <a:r>
              <a:rPr lang="en-MY" sz="3200" dirty="0" err="1"/>
              <a:t>Sedunia</a:t>
            </a:r>
            <a:r>
              <a:rPr lang="en-MY" sz="3200" dirty="0"/>
              <a:t> (WHO, 1947)</a:t>
            </a:r>
          </a:p>
        </p:txBody>
      </p: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00CD8E7C-C23B-A3B9-B18A-838AED877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E3785-72F2-41A8-ADB9-9684AE34B64D}"/>
              </a:ext>
            </a:extLst>
          </p:cNvPr>
          <p:cNvSpPr>
            <a:spLocks/>
          </p:cNvSpPr>
          <p:nvPr/>
        </p:nvSpPr>
        <p:spPr>
          <a:xfrm>
            <a:off x="914399" y="1871892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B4A405-B607-4067-980B-14E9FD0CA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591" y="634770"/>
            <a:ext cx="7462485" cy="55884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9DC9EF-E2A4-4733-954F-D08D4B4C3344}"/>
              </a:ext>
            </a:extLst>
          </p:cNvPr>
          <p:cNvCxnSpPr>
            <a:cxnSpLocks/>
          </p:cNvCxnSpPr>
          <p:nvPr/>
        </p:nvCxnSpPr>
        <p:spPr>
          <a:xfrm>
            <a:off x="6496980" y="3389589"/>
            <a:ext cx="111261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72494-C17D-4D7E-A44E-801A99660F41}"/>
              </a:ext>
            </a:extLst>
          </p:cNvPr>
          <p:cNvCxnSpPr>
            <a:cxnSpLocks/>
          </p:cNvCxnSpPr>
          <p:nvPr/>
        </p:nvCxnSpPr>
        <p:spPr>
          <a:xfrm>
            <a:off x="4886960" y="3785752"/>
            <a:ext cx="91339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D373F2-0B21-4BFE-8913-B90E2F73D768}"/>
              </a:ext>
            </a:extLst>
          </p:cNvPr>
          <p:cNvCxnSpPr>
            <a:cxnSpLocks/>
          </p:cNvCxnSpPr>
          <p:nvPr/>
        </p:nvCxnSpPr>
        <p:spPr>
          <a:xfrm>
            <a:off x="6736080" y="3757236"/>
            <a:ext cx="87351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60BAA48-F9DF-E248-9940-A851A09D928A}"/>
              </a:ext>
            </a:extLst>
          </p:cNvPr>
          <p:cNvSpPr/>
          <p:nvPr/>
        </p:nvSpPr>
        <p:spPr>
          <a:xfrm>
            <a:off x="6966112" y="1147436"/>
            <a:ext cx="4450975" cy="540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 Rounded MT Bold" panose="020F0704030504030204" pitchFamily="34" charset="77"/>
              </a:rPr>
              <a:t>Definisi</a:t>
            </a:r>
            <a:r>
              <a:rPr lang="en-US" sz="3600" dirty="0">
                <a:latin typeface="Arial Rounded MT Bold" panose="020F0704030504030204" pitchFamily="34" charset="77"/>
              </a:rPr>
              <a:t> </a:t>
            </a:r>
            <a:r>
              <a:rPr lang="en-US" sz="3600" dirty="0" err="1">
                <a:latin typeface="Arial Rounded MT Bold" panose="020F0704030504030204" pitchFamily="34" charset="77"/>
              </a:rPr>
              <a:t>Kesihatan</a:t>
            </a:r>
            <a:endParaRPr lang="en-US" sz="3600" dirty="0">
              <a:latin typeface="Arial Rounded MT Bold" panose="020F070403050403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06E20-3545-664E-A1A0-8A43FB334D5C}"/>
              </a:ext>
            </a:extLst>
          </p:cNvPr>
          <p:cNvSpPr txBox="1"/>
          <p:nvPr/>
        </p:nvSpPr>
        <p:spPr>
          <a:xfrm>
            <a:off x="4643971" y="2062402"/>
            <a:ext cx="3289794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Arial Rounded MT Bold" panose="020F0704030504030204" pitchFamily="34" charset="77"/>
              </a:rPr>
              <a:t>Kesihatan</a:t>
            </a:r>
            <a:r>
              <a:rPr lang="en-US" sz="2800" dirty="0">
                <a:latin typeface="Arial Rounded MT Bold" panose="020F0704030504030204" pitchFamily="34" charset="77"/>
              </a:rPr>
              <a:t> </a:t>
            </a:r>
            <a:r>
              <a:rPr lang="en-US" sz="2800" dirty="0" err="1">
                <a:latin typeface="Arial Rounded MT Bold" panose="020F0704030504030204" pitchFamily="34" charset="77"/>
              </a:rPr>
              <a:t>ialah</a:t>
            </a:r>
            <a:r>
              <a:rPr lang="en-US" sz="2800" dirty="0">
                <a:latin typeface="Arial Rounded MT Bold" panose="020F0704030504030204" pitchFamily="34" charset="77"/>
              </a:rPr>
              <a:t> </a:t>
            </a:r>
            <a:r>
              <a:rPr lang="en-US" sz="2800" dirty="0" err="1">
                <a:latin typeface="Arial Rounded MT Bold" panose="020F0704030504030204" pitchFamily="34" charset="77"/>
              </a:rPr>
              <a:t>keadaan</a:t>
            </a:r>
            <a:r>
              <a:rPr lang="en-US" sz="2800" dirty="0">
                <a:latin typeface="Arial Rounded MT Bold" panose="020F0704030504030204" pitchFamily="34" charset="77"/>
              </a:rPr>
              <a:t> </a:t>
            </a:r>
            <a:r>
              <a:rPr lang="en-US" sz="2800" dirty="0" err="1">
                <a:latin typeface="Arial Rounded MT Bold" panose="020F0704030504030204" pitchFamily="34" charset="77"/>
              </a:rPr>
              <a:t>sejahtera</a:t>
            </a:r>
            <a:r>
              <a:rPr lang="en-US" sz="2800" dirty="0">
                <a:latin typeface="Arial Rounded MT Bold" panose="020F0704030504030204" pitchFamily="34" charset="77"/>
              </a:rPr>
              <a:t> </a:t>
            </a:r>
            <a:r>
              <a:rPr lang="en-US" sz="2800" dirty="0" err="1">
                <a:latin typeface="Arial Rounded MT Bold" panose="020F0704030504030204" pitchFamily="34" charset="77"/>
              </a:rPr>
              <a:t>fizikal</a:t>
            </a:r>
            <a:r>
              <a:rPr lang="en-US" sz="2800" dirty="0">
                <a:latin typeface="Arial Rounded MT Bold" panose="020F0704030504030204" pitchFamily="34" charset="77"/>
              </a:rPr>
              <a:t>, mental </a:t>
            </a:r>
            <a:r>
              <a:rPr lang="en-US" sz="2800" dirty="0" err="1">
                <a:latin typeface="Arial Rounded MT Bold" panose="020F0704030504030204" pitchFamily="34" charset="77"/>
              </a:rPr>
              <a:t>dan</a:t>
            </a:r>
            <a:r>
              <a:rPr lang="en-US" sz="2800" dirty="0">
                <a:latin typeface="Arial Rounded MT Bold" panose="020F0704030504030204" pitchFamily="34" charset="77"/>
              </a:rPr>
              <a:t> </a:t>
            </a:r>
            <a:r>
              <a:rPr lang="en-US" sz="2800" dirty="0" err="1">
                <a:latin typeface="Arial Rounded MT Bold" panose="020F0704030504030204" pitchFamily="34" charset="77"/>
              </a:rPr>
              <a:t>sosial</a:t>
            </a:r>
            <a:r>
              <a:rPr lang="en-US" sz="2800" dirty="0">
                <a:latin typeface="Arial Rounded MT Bold" panose="020F0704030504030204" pitchFamily="34" charset="77"/>
              </a:rPr>
              <a:t> yang </a:t>
            </a:r>
            <a:r>
              <a:rPr lang="en-US" sz="2800" dirty="0" err="1">
                <a:latin typeface="Arial Rounded MT Bold" panose="020F0704030504030204" pitchFamily="34" charset="77"/>
              </a:rPr>
              <a:t>lengkap</a:t>
            </a:r>
            <a:r>
              <a:rPr lang="en-US" sz="2800" dirty="0">
                <a:latin typeface="Arial Rounded MT Bold" panose="020F0704030504030204" pitchFamily="34" charset="77"/>
              </a:rPr>
              <a:t> </a:t>
            </a:r>
            <a:r>
              <a:rPr lang="en-US" sz="2800" dirty="0" err="1">
                <a:latin typeface="Arial Rounded MT Bold" panose="020F0704030504030204" pitchFamily="34" charset="77"/>
              </a:rPr>
              <a:t>dan</a:t>
            </a:r>
            <a:r>
              <a:rPr lang="en-US" sz="2800" dirty="0">
                <a:latin typeface="Arial Rounded MT Bold" panose="020F0704030504030204" pitchFamily="34" charset="77"/>
              </a:rPr>
              <a:t> </a:t>
            </a:r>
            <a:r>
              <a:rPr lang="en-US" sz="2800" dirty="0" err="1">
                <a:latin typeface="Arial Rounded MT Bold" panose="020F0704030504030204" pitchFamily="34" charset="77"/>
              </a:rPr>
              <a:t>bukan</a:t>
            </a:r>
            <a:r>
              <a:rPr lang="en-US" sz="2800" dirty="0">
                <a:latin typeface="Arial Rounded MT Bold" panose="020F0704030504030204" pitchFamily="34" charset="77"/>
              </a:rPr>
              <a:t> </a:t>
            </a:r>
            <a:r>
              <a:rPr lang="en-US" sz="2800" dirty="0" err="1">
                <a:latin typeface="Arial Rounded MT Bold" panose="020F0704030504030204" pitchFamily="34" charset="77"/>
              </a:rPr>
              <a:t>semata-mata</a:t>
            </a:r>
            <a:r>
              <a:rPr lang="en-US" sz="2800" dirty="0">
                <a:latin typeface="Arial Rounded MT Bold" panose="020F0704030504030204" pitchFamily="34" charset="77"/>
              </a:rPr>
              <a:t> </a:t>
            </a:r>
            <a:r>
              <a:rPr lang="en-US" sz="2800" dirty="0" err="1">
                <a:latin typeface="Arial Rounded MT Bold" panose="020F0704030504030204" pitchFamily="34" charset="77"/>
              </a:rPr>
              <a:t>ketiadaan</a:t>
            </a:r>
            <a:r>
              <a:rPr lang="en-US" sz="2800" dirty="0">
                <a:latin typeface="Arial Rounded MT Bold" panose="020F0704030504030204" pitchFamily="34" charset="77"/>
              </a:rPr>
              <a:t> </a:t>
            </a:r>
            <a:r>
              <a:rPr lang="en-US" sz="2800" dirty="0" err="1">
                <a:latin typeface="Arial Rounded MT Bold" panose="020F0704030504030204" pitchFamily="34" charset="77"/>
              </a:rPr>
              <a:t>penyakit</a:t>
            </a:r>
            <a:r>
              <a:rPr lang="en-US" sz="2800" dirty="0">
                <a:latin typeface="Arial Rounded MT Bold" panose="020F0704030504030204" pitchFamily="34" charset="77"/>
              </a:rPr>
              <a:t> </a:t>
            </a:r>
            <a:r>
              <a:rPr lang="en-US" sz="2800" dirty="0" err="1">
                <a:latin typeface="Arial Rounded MT Bold" panose="020F0704030504030204" pitchFamily="34" charset="77"/>
              </a:rPr>
              <a:t>atau</a:t>
            </a:r>
            <a:r>
              <a:rPr lang="en-US" sz="2800" dirty="0">
                <a:latin typeface="Arial Rounded MT Bold" panose="020F0704030504030204" pitchFamily="34" charset="77"/>
              </a:rPr>
              <a:t> </a:t>
            </a:r>
            <a:r>
              <a:rPr lang="en-US" sz="2800" dirty="0" err="1">
                <a:latin typeface="Arial Rounded MT Bold" panose="020F0704030504030204" pitchFamily="34" charset="77"/>
              </a:rPr>
              <a:t>kelemahan</a:t>
            </a:r>
            <a:r>
              <a:rPr lang="en-US" sz="2800" dirty="0">
                <a:latin typeface="Arial Rounded MT Bold" panose="020F0704030504030204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26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722AD8-8706-4D3F-8B95-391BBDC2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109" y="633085"/>
            <a:ext cx="10515600" cy="470647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“Yang </a:t>
            </a:r>
            <a:r>
              <a:rPr lang="en-US" dirty="0" err="1"/>
              <a:t>hatinya</a:t>
            </a:r>
            <a:r>
              <a:rPr lang="en-US" dirty="0"/>
              <a:t> </a:t>
            </a:r>
            <a:r>
              <a:rPr lang="en-US" dirty="0" err="1"/>
              <a:t>teguh</a:t>
            </a:r>
            <a:r>
              <a:rPr lang="en-US" dirty="0"/>
              <a:t> </a:t>
            </a:r>
            <a:r>
              <a:rPr lang="en-US" dirty="0" err="1"/>
              <a:t>Kaujagai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damai</a:t>
            </a:r>
            <a:r>
              <a:rPr lang="en-US" dirty="0"/>
              <a:t> </a:t>
            </a:r>
            <a:r>
              <a:rPr lang="en-US" dirty="0" err="1"/>
              <a:t>sejahtera</a:t>
            </a:r>
            <a:r>
              <a:rPr lang="en-US" dirty="0"/>
              <a:t>,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sz="5300" dirty="0" err="1"/>
              <a:t>kepada-Mulah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percaya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endParaRPr lang="en-MY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CD14FE-9D80-44CE-BFB6-09ACD1EB7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8027" y="4589462"/>
            <a:ext cx="10515600" cy="1500187"/>
          </a:xfrm>
        </p:spPr>
        <p:txBody>
          <a:bodyPr/>
          <a:lstStyle/>
          <a:p>
            <a:r>
              <a:rPr lang="en-MY" dirty="0" err="1"/>
              <a:t>Yesaya</a:t>
            </a:r>
            <a:r>
              <a:rPr lang="en-MY" dirty="0"/>
              <a:t> 26:3</a:t>
            </a:r>
          </a:p>
        </p:txBody>
      </p:sp>
    </p:spTree>
    <p:extLst>
      <p:ext uri="{BB962C8B-B14F-4D97-AF65-F5344CB8AC3E}">
        <p14:creationId xmlns:p14="http://schemas.microsoft.com/office/powerpoint/2010/main" val="122000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FAD872-458D-4832-B847-E3B80119D3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31" b="167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870DEF6-46A2-D4F8-8BE6-91165D93E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3934" y="1860919"/>
            <a:ext cx="4975280" cy="31086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0D37AD-31FF-49AE-8173-BE319EC6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528" y="2299176"/>
            <a:ext cx="4131368" cy="15711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dirty="0" err="1"/>
              <a:t>Hanya</a:t>
            </a:r>
            <a:r>
              <a:rPr lang="en-US" sz="2500" dirty="0"/>
              <a:t> </a:t>
            </a:r>
            <a:r>
              <a:rPr lang="en-US" sz="2500" dirty="0" err="1"/>
              <a:t>apabila</a:t>
            </a:r>
            <a:r>
              <a:rPr lang="en-US" sz="2500" dirty="0"/>
              <a:t> </a:t>
            </a:r>
            <a:r>
              <a:rPr lang="en-US" sz="2500" dirty="0" err="1"/>
              <a:t>kita</a:t>
            </a:r>
            <a:r>
              <a:rPr lang="en-US" sz="2500" dirty="0"/>
              <a:t> </a:t>
            </a:r>
            <a:r>
              <a:rPr lang="en-US" sz="2500" dirty="0" err="1"/>
              <a:t>mempunyai</a:t>
            </a:r>
            <a:r>
              <a:rPr lang="en-US" sz="2500" dirty="0"/>
              <a:t> </a:t>
            </a:r>
            <a:r>
              <a:rPr lang="en-US" sz="2500" dirty="0" err="1"/>
              <a:t>hubungan</a:t>
            </a:r>
            <a:r>
              <a:rPr lang="en-US" sz="2500" dirty="0"/>
              <a:t> yang </a:t>
            </a:r>
            <a:r>
              <a:rPr lang="en-US" sz="2500" dirty="0" err="1"/>
              <a:t>rapat</a:t>
            </a:r>
            <a:r>
              <a:rPr lang="en-US" sz="2500" dirty="0"/>
              <a:t> </a:t>
            </a:r>
            <a:r>
              <a:rPr lang="en-US" sz="2500" dirty="0" err="1"/>
              <a:t>dengan</a:t>
            </a:r>
            <a:r>
              <a:rPr lang="en-US" sz="2500" dirty="0"/>
              <a:t> </a:t>
            </a:r>
            <a:r>
              <a:rPr lang="en-US" sz="2500" dirty="0" err="1"/>
              <a:t>Tuhan</a:t>
            </a:r>
            <a:r>
              <a:rPr lang="en-US" sz="2500" dirty="0"/>
              <a:t> </a:t>
            </a:r>
            <a:r>
              <a:rPr lang="en-US" sz="2500" dirty="0" err="1"/>
              <a:t>kita</a:t>
            </a:r>
            <a:r>
              <a:rPr lang="en-US" sz="2500" dirty="0"/>
              <a:t> </a:t>
            </a:r>
            <a:r>
              <a:rPr lang="en-US" sz="2500" dirty="0" err="1"/>
              <a:t>boleh</a:t>
            </a:r>
            <a:r>
              <a:rPr lang="en-US" sz="2500" dirty="0"/>
              <a:t> </a:t>
            </a:r>
            <a:r>
              <a:rPr lang="en-US" sz="2500" dirty="0" err="1"/>
              <a:t>mengalami</a:t>
            </a:r>
            <a:r>
              <a:rPr lang="en-US" sz="2500" dirty="0"/>
              <a:t> </a:t>
            </a:r>
            <a:r>
              <a:rPr lang="en-US" sz="2500" dirty="0" err="1"/>
              <a:t>ketenangan</a:t>
            </a:r>
            <a:r>
              <a:rPr lang="en-US" sz="2500" dirty="0"/>
              <a:t> </a:t>
            </a:r>
            <a:r>
              <a:rPr lang="en-US" sz="2500" dirty="0" err="1"/>
              <a:t>fikiran</a:t>
            </a:r>
            <a:r>
              <a:rPr lang="en-US" sz="2500" dirty="0"/>
              <a:t>.</a:t>
            </a:r>
          </a:p>
        </p:txBody>
      </p:sp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522632D6-DED9-FDEC-FD9F-09FF0A454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3170" y="403477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E887C-DAEE-4264-AF6B-07701B93B9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940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3F618-043C-4019-A6CC-04C1A24B6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MY" dirty="0"/>
              <a:t>Dwight L. Moody: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031A0-F76E-4E75-982C-9204918D2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 fontScale="92500"/>
          </a:bodyPr>
          <a:lstStyle/>
          <a:p>
            <a:r>
              <a:rPr lang="en-US" sz="2600" dirty="0" err="1"/>
              <a:t>Percaya</a:t>
            </a:r>
            <a:r>
              <a:rPr lang="en-US" sz="2600" dirty="0"/>
              <a:t> </a:t>
            </a:r>
            <a:r>
              <a:rPr lang="en-US" sz="2600" dirty="0" err="1"/>
              <a:t>kepada</a:t>
            </a:r>
            <a:r>
              <a:rPr lang="en-US" sz="2600" dirty="0"/>
              <a:t> </a:t>
            </a:r>
            <a:r>
              <a:rPr lang="en-US" sz="2600" dirty="0" err="1"/>
              <a:t>diri</a:t>
            </a:r>
            <a:r>
              <a:rPr lang="en-US" sz="2600" dirty="0"/>
              <a:t> </a:t>
            </a:r>
            <a:r>
              <a:rPr lang="en-US" sz="2600" dirty="0" err="1"/>
              <a:t>sendiri</a:t>
            </a:r>
            <a:r>
              <a:rPr lang="en-US" sz="2600" dirty="0"/>
              <a:t>,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anda</a:t>
            </a:r>
            <a:r>
              <a:rPr lang="en-US" sz="2600" dirty="0"/>
              <a:t> </a:t>
            </a:r>
            <a:r>
              <a:rPr lang="en-US" sz="2600" dirty="0" err="1"/>
              <a:t>pasti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kecewa</a:t>
            </a:r>
            <a:r>
              <a:rPr lang="en-US" sz="2600" dirty="0"/>
              <a:t>.</a:t>
            </a:r>
          </a:p>
          <a:p>
            <a:r>
              <a:rPr lang="en-US" sz="2600" dirty="0" err="1"/>
              <a:t>Percaya</a:t>
            </a:r>
            <a:r>
              <a:rPr lang="en-US" sz="2600" dirty="0"/>
              <a:t> </a:t>
            </a:r>
            <a:r>
              <a:rPr lang="en-US" sz="2600" dirty="0" err="1"/>
              <a:t>kepada</a:t>
            </a:r>
            <a:r>
              <a:rPr lang="en-US" sz="2600" dirty="0"/>
              <a:t> </a:t>
            </a:r>
            <a:r>
              <a:rPr lang="en-US" sz="2600" dirty="0" err="1"/>
              <a:t>rakan-rakan</a:t>
            </a:r>
            <a:r>
              <a:rPr lang="en-US" sz="2600" dirty="0"/>
              <a:t> </a:t>
            </a:r>
            <a:r>
              <a:rPr lang="en-US" sz="2600" dirty="0" err="1"/>
              <a:t>anda</a:t>
            </a:r>
            <a:r>
              <a:rPr lang="en-US" sz="2600" dirty="0"/>
              <a:t>,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mereka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mati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meninggalkan</a:t>
            </a:r>
            <a:r>
              <a:rPr lang="en-US" sz="2600" dirty="0"/>
              <a:t> </a:t>
            </a:r>
            <a:r>
              <a:rPr lang="en-US" sz="2600" dirty="0" err="1"/>
              <a:t>anda</a:t>
            </a:r>
            <a:r>
              <a:rPr lang="en-US" sz="2600" dirty="0"/>
              <a:t>.</a:t>
            </a:r>
          </a:p>
          <a:p>
            <a:r>
              <a:rPr lang="en-US" sz="2600" dirty="0" err="1"/>
              <a:t>Percaya</a:t>
            </a:r>
            <a:r>
              <a:rPr lang="en-US" sz="2600" dirty="0"/>
              <a:t> </a:t>
            </a:r>
            <a:r>
              <a:rPr lang="en-US" sz="2600" dirty="0" err="1"/>
              <a:t>kepada</a:t>
            </a:r>
            <a:r>
              <a:rPr lang="en-US" sz="2600" dirty="0"/>
              <a:t> </a:t>
            </a:r>
            <a:r>
              <a:rPr lang="en-US" sz="2600" dirty="0" err="1"/>
              <a:t>wang</a:t>
            </a:r>
            <a:r>
              <a:rPr lang="en-US" sz="2600" dirty="0"/>
              <a:t>,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wang</a:t>
            </a:r>
            <a:r>
              <a:rPr lang="en-US" sz="2600" dirty="0"/>
              <a:t> </a:t>
            </a:r>
            <a:r>
              <a:rPr lang="en-US" sz="2600" dirty="0" err="1"/>
              <a:t>itu</a:t>
            </a:r>
            <a:r>
              <a:rPr lang="en-US" sz="2600" dirty="0"/>
              <a:t> </a:t>
            </a:r>
            <a:r>
              <a:rPr lang="en-US" sz="2600" dirty="0" err="1"/>
              <a:t>mungkin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diambli</a:t>
            </a:r>
            <a:r>
              <a:rPr lang="en-US" sz="2600" dirty="0"/>
              <a:t> </a:t>
            </a:r>
            <a:r>
              <a:rPr lang="en-US" sz="2600" dirty="0" err="1"/>
              <a:t>daripada</a:t>
            </a:r>
            <a:r>
              <a:rPr lang="en-US" sz="2600" dirty="0"/>
              <a:t> </a:t>
            </a:r>
            <a:r>
              <a:rPr lang="en-US" sz="2600" dirty="0" err="1"/>
              <a:t>anda</a:t>
            </a:r>
            <a:r>
              <a:rPr lang="en-US" sz="2600" dirty="0"/>
              <a:t>.</a:t>
            </a:r>
          </a:p>
          <a:p>
            <a:r>
              <a:rPr lang="en-US" sz="2600" dirty="0" err="1"/>
              <a:t>Percaya</a:t>
            </a:r>
            <a:r>
              <a:rPr lang="en-US" sz="2600" dirty="0"/>
              <a:t> </a:t>
            </a:r>
            <a:r>
              <a:rPr lang="en-US" sz="2600" dirty="0" err="1"/>
              <a:t>kepada</a:t>
            </a:r>
            <a:r>
              <a:rPr lang="en-US" sz="2600" dirty="0"/>
              <a:t> </a:t>
            </a:r>
            <a:r>
              <a:rPr lang="en-US" sz="2600" dirty="0" err="1"/>
              <a:t>reputasi</a:t>
            </a:r>
            <a:r>
              <a:rPr lang="en-US" sz="2600" dirty="0"/>
              <a:t>,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beberapa</a:t>
            </a:r>
            <a:r>
              <a:rPr lang="en-US" sz="2600" dirty="0"/>
              <a:t> </a:t>
            </a:r>
            <a:r>
              <a:rPr lang="en-US" sz="2600" dirty="0" err="1"/>
              <a:t>lidah</a:t>
            </a:r>
            <a:r>
              <a:rPr lang="en-US" sz="2600" dirty="0"/>
              <a:t> fitnah </a:t>
            </a:r>
            <a:r>
              <a:rPr lang="en-US" sz="2600" dirty="0" err="1"/>
              <a:t>boleh</a:t>
            </a:r>
            <a:r>
              <a:rPr lang="en-US" sz="2600" dirty="0"/>
              <a:t> </a:t>
            </a:r>
            <a:r>
              <a:rPr lang="en-US" sz="2600"/>
              <a:t>menghancurkannya</a:t>
            </a:r>
            <a:r>
              <a:rPr lang="en-US" sz="2600" dirty="0"/>
              <a:t>.</a:t>
            </a:r>
          </a:p>
          <a:p>
            <a:r>
              <a:rPr lang="en-US" sz="2600" dirty="0" err="1"/>
              <a:t>Tetapi</a:t>
            </a:r>
            <a:r>
              <a:rPr lang="en-US" sz="2600" dirty="0"/>
              <a:t> – PERCAYA KEPADA TUHAN,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anda</a:t>
            </a:r>
            <a:r>
              <a:rPr lang="en-US" sz="2600" dirty="0"/>
              <a:t>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akan</a:t>
            </a:r>
            <a:r>
              <a:rPr lang="en-US" sz="2600" dirty="0"/>
              <a:t> </a:t>
            </a:r>
            <a:r>
              <a:rPr lang="en-US" sz="2600" dirty="0" err="1"/>
              <a:t>pernah</a:t>
            </a:r>
            <a:r>
              <a:rPr lang="en-US" sz="2600" dirty="0"/>
              <a:t> </a:t>
            </a:r>
            <a:r>
              <a:rPr lang="en-US" sz="2600" dirty="0" err="1"/>
              <a:t>dibingungkan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masa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pada</a:t>
            </a:r>
            <a:r>
              <a:rPr lang="en-US" sz="2600" dirty="0"/>
              <a:t> masa </a:t>
            </a:r>
            <a:r>
              <a:rPr lang="en-US" sz="2600" dirty="0" err="1"/>
              <a:t>kekekalan</a:t>
            </a:r>
            <a:r>
              <a:rPr lang="en-US" sz="2600" dirty="0"/>
              <a:t>.</a:t>
            </a:r>
          </a:p>
          <a:p>
            <a:endParaRPr lang="en-MY" sz="2600" dirty="0"/>
          </a:p>
        </p:txBody>
      </p:sp>
    </p:spTree>
    <p:extLst>
      <p:ext uri="{BB962C8B-B14F-4D97-AF65-F5344CB8AC3E}">
        <p14:creationId xmlns:p14="http://schemas.microsoft.com/office/powerpoint/2010/main" val="256733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FB083-E01B-4ADD-8328-B44270A9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 err="1"/>
              <a:t>Dalam</a:t>
            </a:r>
            <a:r>
              <a:rPr lang="en-US" sz="3400" dirty="0"/>
              <a:t> </a:t>
            </a:r>
            <a:r>
              <a:rPr lang="en-US" sz="3400" dirty="0" err="1"/>
              <a:t>definisi</a:t>
            </a:r>
            <a:r>
              <a:rPr lang="en-US" sz="3400" dirty="0"/>
              <a:t> </a:t>
            </a:r>
            <a:r>
              <a:rPr lang="en-US" sz="3400" dirty="0" err="1"/>
              <a:t>tersebut</a:t>
            </a:r>
            <a:r>
              <a:rPr lang="en-US" sz="3400" dirty="0"/>
              <a:t>, </a:t>
            </a:r>
            <a:r>
              <a:rPr lang="en-US" sz="3400" dirty="0" err="1"/>
              <a:t>hanya</a:t>
            </a:r>
            <a:r>
              <a:rPr lang="en-US" sz="3400" dirty="0"/>
              <a:t> </a:t>
            </a:r>
            <a:r>
              <a:rPr lang="en-US" sz="3400" dirty="0" err="1"/>
              <a:t>terdapat</a:t>
            </a:r>
            <a:r>
              <a:rPr lang="en-US" sz="3400" dirty="0"/>
              <a:t> </a:t>
            </a:r>
            <a:r>
              <a:rPr lang="en-US" sz="3400" dirty="0" err="1"/>
              <a:t>tiga</a:t>
            </a:r>
            <a:r>
              <a:rPr lang="en-US" sz="3400" dirty="0"/>
              <a:t> </a:t>
            </a:r>
            <a:r>
              <a:rPr lang="en-US" sz="3400" dirty="0" err="1"/>
              <a:t>dimensi</a:t>
            </a:r>
            <a:r>
              <a:rPr lang="en-US" sz="3400" dirty="0"/>
              <a:t> </a:t>
            </a:r>
            <a:r>
              <a:rPr lang="en-US" sz="3400" dirty="0" err="1"/>
              <a:t>kesihatan</a:t>
            </a:r>
            <a:r>
              <a:rPr lang="en-US" sz="3400" dirty="0"/>
              <a:t> yang </a:t>
            </a:r>
            <a:r>
              <a:rPr lang="en-US" sz="3400" dirty="0" err="1"/>
              <a:t>disebutkan</a:t>
            </a:r>
            <a:r>
              <a:rPr lang="en-US" sz="3400" dirty="0"/>
              <a:t>: </a:t>
            </a:r>
            <a:r>
              <a:rPr lang="en-US" sz="3400" dirty="0" err="1"/>
              <a:t>fizikal</a:t>
            </a:r>
            <a:r>
              <a:rPr lang="en-US" sz="3400" dirty="0"/>
              <a:t>, mental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sosial</a:t>
            </a:r>
            <a:r>
              <a:rPr lang="en-US" sz="34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9EB14-F71C-4F4C-9F98-8D95622E7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Adakah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Dimensi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Keempat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kesihatan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diperlukan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864070-379B-F9DB-6793-6EE02A5E21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58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756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FC80CC-ADA8-4CEE-A7CA-EB8A6CE5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5304"/>
            <a:ext cx="10515600" cy="2337826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Pertubuhan</a:t>
            </a:r>
            <a:r>
              <a:rPr lang="en-US" sz="3600" dirty="0"/>
              <a:t> </a:t>
            </a:r>
            <a:r>
              <a:rPr lang="en-US" sz="3600" dirty="0" err="1"/>
              <a:t>Kesihatan</a:t>
            </a:r>
            <a:r>
              <a:rPr lang="en-US" sz="3600" dirty="0"/>
              <a:t> </a:t>
            </a:r>
            <a:r>
              <a:rPr lang="en-US" sz="3600" dirty="0" err="1"/>
              <a:t>Sedunia</a:t>
            </a:r>
            <a:r>
              <a:rPr lang="en-US" sz="3600" dirty="0"/>
              <a:t> </a:t>
            </a:r>
            <a:r>
              <a:rPr lang="en-US" sz="3600" dirty="0" err="1"/>
              <a:t>telah</a:t>
            </a:r>
            <a:r>
              <a:rPr lang="en-US" sz="3600" dirty="0"/>
              <a:t> pun </a:t>
            </a:r>
            <a:r>
              <a:rPr lang="en-US" sz="3600" dirty="0" err="1"/>
              <a:t>menyedari</a:t>
            </a:r>
            <a:r>
              <a:rPr lang="en-US" sz="3600" dirty="0"/>
              <a:t> </a:t>
            </a:r>
            <a:r>
              <a:rPr lang="en-US" sz="3600" dirty="0" err="1"/>
              <a:t>keperluan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dimensi</a:t>
            </a:r>
            <a:r>
              <a:rPr lang="en-US" sz="3600" dirty="0"/>
              <a:t> ke-4 </a:t>
            </a:r>
            <a:r>
              <a:rPr lang="en-US" sz="3600" dirty="0" err="1"/>
              <a:t>kesihatan</a:t>
            </a:r>
            <a:r>
              <a:rPr lang="en-US" sz="3600" dirty="0"/>
              <a:t>, </a:t>
            </a:r>
            <a:r>
              <a:rPr lang="en-US" sz="3600" dirty="0" err="1"/>
              <a:t>iaitu</a:t>
            </a:r>
            <a:r>
              <a:rPr lang="en-US" sz="3600" dirty="0"/>
              <a:t> </a:t>
            </a:r>
            <a:r>
              <a:rPr lang="en-US" sz="3600" dirty="0" err="1"/>
              <a:t>kesihatan</a:t>
            </a:r>
            <a:r>
              <a:rPr lang="en-US" sz="3600" dirty="0"/>
              <a:t> </a:t>
            </a:r>
            <a:r>
              <a:rPr lang="en-US" sz="3600" dirty="0" err="1"/>
              <a:t>rohani</a:t>
            </a:r>
            <a:r>
              <a:rPr lang="en-US" sz="3600" dirty="0"/>
              <a:t>,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dianggap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elemen</a:t>
            </a:r>
            <a:r>
              <a:rPr lang="en-US" sz="3600" dirty="0"/>
              <a:t> </a:t>
            </a:r>
            <a:r>
              <a:rPr lang="en-US" sz="3600" dirty="0" err="1"/>
              <a:t>penting</a:t>
            </a:r>
            <a:r>
              <a:rPr lang="en-US" sz="3600" dirty="0"/>
              <a:t> </a:t>
            </a:r>
            <a:r>
              <a:rPr lang="en-US" sz="3600" dirty="0" err="1"/>
              <a:t>kesihatan</a:t>
            </a:r>
            <a:r>
              <a:rPr lang="en-US" sz="3600" dirty="0"/>
              <a:t>. Kumpulan </a:t>
            </a:r>
            <a:r>
              <a:rPr lang="en-US" sz="3600" dirty="0" err="1"/>
              <a:t>khas</a:t>
            </a:r>
            <a:r>
              <a:rPr lang="en-US" sz="3600" dirty="0"/>
              <a:t> </a:t>
            </a:r>
            <a:r>
              <a:rPr lang="en-US" sz="3600" dirty="0" err="1"/>
              <a:t>Lembaga</a:t>
            </a:r>
            <a:r>
              <a:rPr lang="en-US" sz="3600" dirty="0"/>
              <a:t> </a:t>
            </a:r>
            <a:r>
              <a:rPr lang="en-US" sz="3600" dirty="0" err="1"/>
              <a:t>Eksekutif</a:t>
            </a:r>
            <a:r>
              <a:rPr lang="en-US" sz="3600" dirty="0"/>
              <a:t> WHO (1998) </a:t>
            </a:r>
            <a:r>
              <a:rPr lang="en-US" sz="3600" dirty="0" err="1"/>
              <a:t>mencadangkan</a:t>
            </a:r>
            <a:r>
              <a:rPr lang="en-US" sz="3600" dirty="0"/>
              <a:t> </a:t>
            </a:r>
            <a:r>
              <a:rPr lang="en-US" sz="3600" dirty="0" err="1"/>
              <a:t>bahawa</a:t>
            </a:r>
            <a:r>
              <a:rPr lang="en-US" sz="3600" dirty="0"/>
              <a:t> </a:t>
            </a:r>
            <a:r>
              <a:rPr lang="en-US" sz="3600" dirty="0" err="1"/>
              <a:t>Mukadimah</a:t>
            </a:r>
            <a:r>
              <a:rPr lang="en-US" sz="3600" dirty="0"/>
              <a:t> </a:t>
            </a:r>
            <a:r>
              <a:rPr lang="en-US" sz="3600" dirty="0" err="1"/>
              <a:t>Perlembagaan</a:t>
            </a:r>
            <a:r>
              <a:rPr lang="en-US" sz="3600" dirty="0"/>
              <a:t> </a:t>
            </a:r>
            <a:r>
              <a:rPr lang="en-US" sz="3600" dirty="0" err="1"/>
              <a:t>perlu</a:t>
            </a:r>
            <a:r>
              <a:rPr lang="en-US" sz="3600" dirty="0"/>
              <a:t> </a:t>
            </a:r>
            <a:r>
              <a:rPr lang="en-US" sz="3600" dirty="0" err="1"/>
              <a:t>dipinda</a:t>
            </a:r>
            <a:r>
              <a:rPr lang="en-US" sz="3600" dirty="0"/>
              <a:t> </a:t>
            </a:r>
            <a:r>
              <a:rPr lang="en-US" sz="3600" dirty="0" err="1"/>
              <a:t>seperti</a:t>
            </a:r>
            <a:r>
              <a:rPr lang="en-US" sz="3600" dirty="0"/>
              <a:t> </a:t>
            </a:r>
            <a:r>
              <a:rPr lang="en-US" sz="3600" dirty="0" err="1"/>
              <a:t>berikut</a:t>
            </a:r>
            <a:r>
              <a:rPr lang="en-US" sz="3600" dirty="0"/>
              <a:t>:</a:t>
            </a:r>
            <a:endParaRPr lang="en-MY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57E81-8B87-48CB-A841-6524F0C25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61782"/>
            <a:ext cx="10515600" cy="1500187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MY" dirty="0"/>
              <a:t>“</a:t>
            </a:r>
            <a:r>
              <a:rPr lang="en-MY" dirty="0" err="1"/>
              <a:t>Kesihatan</a:t>
            </a:r>
            <a:r>
              <a:rPr lang="en-MY" dirty="0"/>
              <a:t> </a:t>
            </a:r>
            <a:r>
              <a:rPr lang="en-MY" dirty="0" err="1"/>
              <a:t>ialah</a:t>
            </a:r>
            <a:r>
              <a:rPr lang="en-MY" dirty="0"/>
              <a:t> </a:t>
            </a:r>
            <a:r>
              <a:rPr lang="en-MY" dirty="0" err="1"/>
              <a:t>keadaan</a:t>
            </a:r>
            <a:r>
              <a:rPr lang="en-MY" dirty="0"/>
              <a:t> </a:t>
            </a:r>
            <a:r>
              <a:rPr lang="en-MY" dirty="0" err="1"/>
              <a:t>dinamik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bentuk</a:t>
            </a:r>
            <a:r>
              <a:rPr lang="en-MY" dirty="0"/>
              <a:t> </a:t>
            </a:r>
            <a:r>
              <a:rPr lang="en-MY" dirty="0" err="1"/>
              <a:t>sejahtera</a:t>
            </a:r>
            <a:r>
              <a:rPr lang="en-MY" dirty="0"/>
              <a:t> </a:t>
            </a:r>
            <a:r>
              <a:rPr lang="en-MY" dirty="0" err="1"/>
              <a:t>fizikal</a:t>
            </a:r>
            <a:r>
              <a:rPr lang="en-MY" dirty="0"/>
              <a:t>, mental, </a:t>
            </a:r>
            <a:r>
              <a:rPr lang="en-MY" dirty="0" err="1"/>
              <a:t>sosial</a:t>
            </a:r>
            <a:r>
              <a:rPr lang="en-MY" dirty="0"/>
              <a:t>, </a:t>
            </a:r>
            <a:r>
              <a:rPr lang="en-MY" dirty="0" err="1"/>
              <a:t>dan</a:t>
            </a:r>
            <a:r>
              <a:rPr lang="en-MY" dirty="0"/>
              <a:t> ROHANI yang </a:t>
            </a:r>
            <a:r>
              <a:rPr lang="en-MY" dirty="0" err="1"/>
              <a:t>lengkap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bukan</a:t>
            </a:r>
            <a:r>
              <a:rPr lang="en-MY" dirty="0"/>
              <a:t> </a:t>
            </a:r>
            <a:r>
              <a:rPr lang="en-MY" dirty="0" err="1"/>
              <a:t>semata-mata</a:t>
            </a:r>
            <a:r>
              <a:rPr lang="en-MY" dirty="0"/>
              <a:t> </a:t>
            </a:r>
            <a:r>
              <a:rPr lang="en-MY" dirty="0" err="1"/>
              <a:t>ketiadaan</a:t>
            </a:r>
            <a:r>
              <a:rPr lang="en-MY" dirty="0"/>
              <a:t> </a:t>
            </a:r>
            <a:r>
              <a:rPr lang="en-MY" dirty="0" err="1"/>
              <a:t>penyakit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kelemahan</a:t>
            </a:r>
            <a:r>
              <a:rPr lang="en-MY" dirty="0"/>
              <a:t>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EBD0F-6FFF-4278-BEE7-B6A155963360}"/>
              </a:ext>
            </a:extLst>
          </p:cNvPr>
          <p:cNvSpPr txBox="1"/>
          <p:nvPr/>
        </p:nvSpPr>
        <p:spPr>
          <a:xfrm>
            <a:off x="5063565" y="5500622"/>
            <a:ext cx="69291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Dhar N, Chaturvedi S, Nandan D. Spiritual health scale 2011: defining and measuring 4 dimension of health. Indian J Community Med. 2011 Oct;36(4):275-82. </a:t>
            </a:r>
            <a:r>
              <a:rPr lang="en-US" sz="1200" b="0" i="1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doi</a:t>
            </a:r>
            <a:r>
              <a:rPr lang="en-US" sz="1200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: 10.4103/0970-0218.91329. PMID: 22279257; PMCID: PMC3263147.</a:t>
            </a:r>
            <a:endParaRPr lang="en-MY" sz="1200" i="1" dirty="0"/>
          </a:p>
        </p:txBody>
      </p:sp>
    </p:spTree>
    <p:extLst>
      <p:ext uri="{BB962C8B-B14F-4D97-AF65-F5344CB8AC3E}">
        <p14:creationId xmlns:p14="http://schemas.microsoft.com/office/powerpoint/2010/main" val="256520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665148-C20E-4B63-97DD-7035175C0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31" y="1227757"/>
            <a:ext cx="7108911" cy="40166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4600" dirty="0"/>
            </a:br>
            <a:r>
              <a:rPr lang="en-US" sz="4600" dirty="0"/>
              <a:t>“90% </a:t>
            </a:r>
            <a:r>
              <a:rPr lang="en-US" sz="4600" dirty="0" err="1"/>
              <a:t>penyakit</a:t>
            </a:r>
            <a:r>
              <a:rPr lang="en-US" sz="4600" dirty="0"/>
              <a:t> </a:t>
            </a:r>
            <a:r>
              <a:rPr lang="en-US" sz="4600" dirty="0" err="1"/>
              <a:t>berpunca</a:t>
            </a:r>
            <a:r>
              <a:rPr lang="en-US" sz="4600" dirty="0"/>
              <a:t> </a:t>
            </a:r>
            <a:r>
              <a:rPr lang="en-US" sz="4600" dirty="0" err="1"/>
              <a:t>dari</a:t>
            </a:r>
            <a:r>
              <a:rPr lang="en-US" sz="4600" dirty="0"/>
              <a:t> </a:t>
            </a:r>
            <a:r>
              <a:rPr lang="en-US" sz="4600" dirty="0" err="1"/>
              <a:t>minda</a:t>
            </a:r>
            <a:r>
              <a:rPr lang="en-US" sz="4600" dirty="0"/>
              <a:t>. </a:t>
            </a:r>
            <a:r>
              <a:rPr lang="en-US" sz="4600" dirty="0" err="1"/>
              <a:t>Penyakit</a:t>
            </a:r>
            <a:r>
              <a:rPr lang="en-US" sz="4600" dirty="0"/>
              <a:t> </a:t>
            </a:r>
            <a:r>
              <a:rPr lang="en-US" sz="4600" dirty="0" err="1"/>
              <a:t>fikiran</a:t>
            </a:r>
            <a:r>
              <a:rPr lang="en-US" sz="4600" dirty="0"/>
              <a:t> </a:t>
            </a:r>
            <a:r>
              <a:rPr lang="en-US" sz="4600" dirty="0" err="1"/>
              <a:t>berleluasa</a:t>
            </a:r>
            <a:r>
              <a:rPr lang="en-US" sz="4600" dirty="0"/>
              <a:t> di mana-mana. . . </a:t>
            </a:r>
            <a:r>
              <a:rPr lang="en-US" sz="4600" dirty="0" err="1"/>
              <a:t>Penyesalan</a:t>
            </a:r>
            <a:r>
              <a:rPr lang="en-US" sz="4600" dirty="0"/>
              <a:t> </a:t>
            </a:r>
            <a:r>
              <a:rPr lang="en-US" sz="4600" dirty="0" err="1"/>
              <a:t>atas</a:t>
            </a:r>
            <a:r>
              <a:rPr lang="en-US" sz="4600" dirty="0"/>
              <a:t> </a:t>
            </a:r>
            <a:r>
              <a:rPr lang="en-US" sz="4600" dirty="0" err="1"/>
              <a:t>dosa</a:t>
            </a:r>
            <a:r>
              <a:rPr lang="en-US" sz="4600" dirty="0"/>
              <a:t> </a:t>
            </a:r>
            <a:r>
              <a:rPr lang="en-US" sz="4600" dirty="0" err="1"/>
              <a:t>kadang-kadang</a:t>
            </a:r>
            <a:r>
              <a:rPr lang="en-US" sz="4600" dirty="0"/>
              <a:t> </a:t>
            </a:r>
            <a:r>
              <a:rPr lang="en-US" sz="4600" dirty="0" err="1"/>
              <a:t>merosakkan</a:t>
            </a:r>
            <a:r>
              <a:rPr lang="en-US" sz="4600" dirty="0"/>
              <a:t> </a:t>
            </a:r>
            <a:r>
              <a:rPr lang="en-US" sz="4600" dirty="0" err="1"/>
              <a:t>resam</a:t>
            </a:r>
            <a:r>
              <a:rPr lang="en-US" sz="4600" dirty="0"/>
              <a:t> </a:t>
            </a:r>
            <a:r>
              <a:rPr lang="en-US" sz="4600" dirty="0" err="1"/>
              <a:t>tubuh</a:t>
            </a:r>
            <a:r>
              <a:rPr lang="en-US" sz="4600" dirty="0"/>
              <a:t> </a:t>
            </a:r>
            <a:r>
              <a:rPr lang="en-US" sz="4600" dirty="0" err="1"/>
              <a:t>dan</a:t>
            </a:r>
            <a:r>
              <a:rPr lang="en-US" sz="4600" dirty="0"/>
              <a:t> </a:t>
            </a:r>
            <a:r>
              <a:rPr lang="en-US" sz="4600" dirty="0" err="1"/>
              <a:t>menyebabkan</a:t>
            </a:r>
            <a:r>
              <a:rPr lang="en-US" sz="4600" dirty="0"/>
              <a:t> </a:t>
            </a:r>
            <a:r>
              <a:rPr lang="en-US" sz="4600" dirty="0" err="1"/>
              <a:t>fikiran</a:t>
            </a:r>
            <a:r>
              <a:rPr lang="en-US" sz="4600" dirty="0"/>
              <a:t> </a:t>
            </a:r>
            <a:r>
              <a:rPr lang="en-US" sz="4600" dirty="0" err="1"/>
              <a:t>tidak</a:t>
            </a:r>
            <a:r>
              <a:rPr lang="en-US" sz="4600" dirty="0"/>
              <a:t> </a:t>
            </a:r>
            <a:r>
              <a:rPr lang="en-US" sz="4600" dirty="0" err="1"/>
              <a:t>seimbang</a:t>
            </a:r>
            <a:r>
              <a:rPr lang="en-US" sz="4600" dirty="0"/>
              <a:t>.”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80EAD-538C-4E92-BF61-92CC61F4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3178" y="1845264"/>
            <a:ext cx="3000907" cy="3268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Ellen White; Testimonies for the Church 5:444 (1885)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8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93B111-C352-4235-B97B-BBD4A1B4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53" y="1333780"/>
            <a:ext cx="3785513" cy="3728853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5200" dirty="0"/>
            </a:br>
            <a:r>
              <a:rPr lang="en-US" sz="5200" dirty="0" err="1"/>
              <a:t>Impak</a:t>
            </a:r>
            <a:r>
              <a:rPr lang="en-US" sz="5200" dirty="0"/>
              <a:t> </a:t>
            </a:r>
            <a:r>
              <a:rPr lang="en-US" sz="5200" dirty="0" err="1"/>
              <a:t>Kepercayaan</a:t>
            </a:r>
            <a:r>
              <a:rPr lang="en-US" sz="5200" dirty="0"/>
              <a:t> </a:t>
            </a:r>
            <a:r>
              <a:rPr lang="en-US" sz="5200" dirty="0" err="1"/>
              <a:t>atau</a:t>
            </a:r>
            <a:r>
              <a:rPr lang="en-US" sz="5200" dirty="0"/>
              <a:t> Iman </a:t>
            </a:r>
            <a:r>
              <a:rPr lang="en-US" sz="5200" dirty="0" err="1"/>
              <a:t>kepada</a:t>
            </a:r>
            <a:r>
              <a:rPr lang="en-US" sz="5200" dirty="0"/>
              <a:t> </a:t>
            </a:r>
            <a:r>
              <a:rPr lang="en-US" sz="5200" dirty="0" err="1"/>
              <a:t>Tuhan</a:t>
            </a:r>
            <a:r>
              <a:rPr lang="en-US" sz="5200" dirty="0"/>
              <a:t> </a:t>
            </a:r>
            <a:r>
              <a:rPr lang="en-US" sz="5200" dirty="0" err="1"/>
              <a:t>dalam</a:t>
            </a:r>
            <a:r>
              <a:rPr lang="en-US" sz="5200" dirty="0"/>
              <a:t> </a:t>
            </a:r>
            <a:r>
              <a:rPr lang="en-US" sz="5200" dirty="0" err="1"/>
              <a:t>Kesihatan</a:t>
            </a:r>
            <a:endParaRPr lang="en-US" sz="5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607BCA-05AA-49C0-0C87-F7B863FED7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4517"/>
          <a:stretch/>
        </p:blipFill>
        <p:spPr>
          <a:xfrm>
            <a:off x="5009505" y="10"/>
            <a:ext cx="718249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1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1B186-6E3E-43E9-A8FB-7B3BE0D8F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73" y="496344"/>
            <a:ext cx="4368602" cy="1956841"/>
          </a:xfrm>
        </p:spPr>
        <p:txBody>
          <a:bodyPr anchor="b">
            <a:normAutofit fontScale="90000"/>
          </a:bodyPr>
          <a:lstStyle/>
          <a:p>
            <a:br>
              <a:rPr lang="en-US" sz="3000" dirty="0"/>
            </a:br>
            <a:r>
              <a:rPr lang="en-US" sz="3000" dirty="0" err="1"/>
              <a:t>Semua</a:t>
            </a:r>
            <a:r>
              <a:rPr lang="en-US" sz="3000" dirty="0"/>
              <a:t> </a:t>
            </a:r>
            <a:r>
              <a:rPr lang="en-US" sz="3000" dirty="0" err="1"/>
              <a:t>tamadun</a:t>
            </a:r>
            <a:r>
              <a:rPr lang="en-US" sz="3000" dirty="0"/>
              <a:t> </a:t>
            </a:r>
            <a:r>
              <a:rPr lang="en-US" sz="3000" dirty="0" err="1"/>
              <a:t>besar</a:t>
            </a:r>
            <a:r>
              <a:rPr lang="en-US" sz="3000" dirty="0"/>
              <a:t> </a:t>
            </a:r>
            <a:r>
              <a:rPr lang="en-US" sz="3000" dirty="0" err="1"/>
              <a:t>telah</a:t>
            </a:r>
            <a:r>
              <a:rPr lang="en-US" sz="3000" dirty="0"/>
              <a:t> </a:t>
            </a:r>
            <a:r>
              <a:rPr lang="en-US" sz="3000" dirty="0" err="1"/>
              <a:t>diasaskan</a:t>
            </a:r>
            <a:r>
              <a:rPr lang="en-US" sz="3000" dirty="0"/>
              <a:t> </a:t>
            </a:r>
            <a:r>
              <a:rPr lang="en-US" sz="3000" dirty="0" err="1"/>
              <a:t>atas</a:t>
            </a:r>
            <a:r>
              <a:rPr lang="en-US" sz="3000" dirty="0"/>
              <a:t> </a:t>
            </a:r>
            <a:r>
              <a:rPr lang="en-US" sz="3000" dirty="0" err="1"/>
              <a:t>kepercayaan</a:t>
            </a:r>
            <a:r>
              <a:rPr lang="en-US" sz="3000" dirty="0"/>
              <a:t> </a:t>
            </a:r>
            <a:r>
              <a:rPr lang="en-US" sz="3000" dirty="0" err="1"/>
              <a:t>kepada</a:t>
            </a:r>
            <a:r>
              <a:rPr lang="en-US" sz="3000" dirty="0"/>
              <a:t> </a:t>
            </a:r>
            <a:r>
              <a:rPr lang="en-US" sz="3000" dirty="0" err="1"/>
              <a:t>Tuhan</a:t>
            </a:r>
            <a:r>
              <a:rPr lang="en-US" sz="3000" dirty="0"/>
              <a:t> </a:t>
            </a:r>
            <a:r>
              <a:rPr lang="en-US" sz="3000" dirty="0" err="1"/>
              <a:t>dan</a:t>
            </a:r>
            <a:r>
              <a:rPr lang="en-US" sz="3000" dirty="0"/>
              <a:t> </a:t>
            </a:r>
            <a:r>
              <a:rPr lang="en-US" sz="3000" dirty="0" err="1"/>
              <a:t>nilai-nilai</a:t>
            </a:r>
            <a:r>
              <a:rPr lang="en-US" sz="3000" dirty="0"/>
              <a:t> yang </a:t>
            </a:r>
            <a:r>
              <a:rPr lang="en-US" sz="3000" dirty="0" err="1"/>
              <a:t>membawa</a:t>
            </a:r>
            <a:r>
              <a:rPr lang="en-US" sz="3000" dirty="0"/>
              <a:t> </a:t>
            </a:r>
            <a:r>
              <a:rPr lang="en-US" sz="3000" dirty="0" err="1"/>
              <a:t>kepada</a:t>
            </a:r>
            <a:r>
              <a:rPr lang="en-US" sz="3000" dirty="0"/>
              <a:t> </a:t>
            </a:r>
            <a:r>
              <a:rPr lang="en-US" sz="3000" dirty="0" err="1"/>
              <a:t>masyarakat</a:t>
            </a:r>
            <a:r>
              <a:rPr lang="en-US" sz="3000" dirty="0"/>
              <a:t> yang </a:t>
            </a:r>
            <a:r>
              <a:rPr lang="en-US" sz="3000" dirty="0" err="1"/>
              <a:t>teratur</a:t>
            </a:r>
            <a:r>
              <a:rPr lang="en-US" sz="3000" dirty="0"/>
              <a:t>.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9EC7564-6AC7-4843-A26E-BFF8D0DCB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/>
          </a:bodyPr>
          <a:lstStyle/>
          <a:p>
            <a:r>
              <a:rPr lang="en-MY" sz="2000" dirty="0" err="1"/>
              <a:t>Kepercayaan</a:t>
            </a:r>
            <a:r>
              <a:rPr lang="en-MY" sz="2000" dirty="0"/>
              <a:t> </a:t>
            </a:r>
            <a:r>
              <a:rPr lang="en-MY" sz="2000" dirty="0" err="1"/>
              <a:t>rohani</a:t>
            </a:r>
            <a:r>
              <a:rPr lang="en-MY" sz="2000" dirty="0"/>
              <a:t> yang </a:t>
            </a:r>
            <a:r>
              <a:rPr lang="en-MY" sz="2000" dirty="0" err="1"/>
              <a:t>kuat</a:t>
            </a:r>
            <a:r>
              <a:rPr lang="en-MY" sz="2000" dirty="0"/>
              <a:t> </a:t>
            </a:r>
            <a:r>
              <a:rPr lang="en-MY" sz="2000" dirty="0" err="1"/>
              <a:t>seseorang</a:t>
            </a:r>
            <a:r>
              <a:rPr lang="en-MY" sz="2000" dirty="0"/>
              <a:t> </a:t>
            </a:r>
            <a:r>
              <a:rPr lang="en-MY" sz="2000" dirty="0" err="1"/>
              <a:t>boleh</a:t>
            </a:r>
            <a:r>
              <a:rPr lang="en-MY" sz="2000" dirty="0"/>
              <a:t> </a:t>
            </a:r>
            <a:r>
              <a:rPr lang="en-MY" sz="2000" dirty="0" err="1"/>
              <a:t>menjadi</a:t>
            </a:r>
            <a:r>
              <a:rPr lang="en-MY" sz="2000" dirty="0"/>
              <a:t> </a:t>
            </a:r>
            <a:r>
              <a:rPr lang="en-MY" sz="2000" dirty="0" err="1"/>
              <a:t>pendorong</a:t>
            </a:r>
            <a:r>
              <a:rPr lang="en-MY" sz="2000" dirty="0"/>
              <a:t> </a:t>
            </a:r>
            <a:r>
              <a:rPr lang="en-MY" sz="2000" dirty="0" err="1"/>
              <a:t>untuk</a:t>
            </a:r>
            <a:r>
              <a:rPr lang="en-MY" sz="2000" dirty="0"/>
              <a:t> </a:t>
            </a:r>
            <a:r>
              <a:rPr lang="en-MY" sz="2000" dirty="0" err="1"/>
              <a:t>melayan</a:t>
            </a:r>
            <a:r>
              <a:rPr lang="en-MY" sz="2000" dirty="0"/>
              <a:t> orang lain </a:t>
            </a:r>
            <a:r>
              <a:rPr lang="en-MY" sz="2000" dirty="0" err="1"/>
              <a:t>dengan</a:t>
            </a:r>
            <a:r>
              <a:rPr lang="en-MY" sz="2000" dirty="0"/>
              <a:t> </a:t>
            </a:r>
            <a:r>
              <a:rPr lang="en-MY" sz="2000" dirty="0" err="1"/>
              <a:t>baik</a:t>
            </a:r>
            <a:r>
              <a:rPr lang="en-MY" sz="2000" dirty="0"/>
              <a:t>.</a:t>
            </a:r>
          </a:p>
          <a:p>
            <a:r>
              <a:rPr lang="en-MY" sz="2000" dirty="0" err="1"/>
              <a:t>Nilai</a:t>
            </a:r>
            <a:r>
              <a:rPr lang="en-MY" sz="2000" dirty="0"/>
              <a:t> </a:t>
            </a:r>
            <a:r>
              <a:rPr lang="en-MY" sz="2000" dirty="0" err="1"/>
              <a:t>atau</a:t>
            </a:r>
            <a:r>
              <a:rPr lang="en-MY" sz="2000" dirty="0"/>
              <a:t> </a:t>
            </a:r>
            <a:r>
              <a:rPr lang="en-MY" sz="2000" dirty="0" err="1"/>
              <a:t>kepercayaan</a:t>
            </a:r>
            <a:r>
              <a:rPr lang="en-MY" sz="2000" dirty="0"/>
              <a:t> </a:t>
            </a:r>
            <a:r>
              <a:rPr lang="en-MY" sz="2000" dirty="0" err="1"/>
              <a:t>kerohanian</a:t>
            </a:r>
            <a:r>
              <a:rPr lang="en-MY" sz="2000" dirty="0"/>
              <a:t> yang </a:t>
            </a:r>
            <a:r>
              <a:rPr lang="en-MY" sz="2000" dirty="0" err="1"/>
              <a:t>kukuh</a:t>
            </a:r>
            <a:r>
              <a:rPr lang="en-MY" sz="2000" dirty="0"/>
              <a:t> </a:t>
            </a:r>
            <a:r>
              <a:rPr lang="en-MY" sz="2000" dirty="0" err="1"/>
              <a:t>boleh</a:t>
            </a:r>
            <a:r>
              <a:rPr lang="en-MY" sz="2000" dirty="0"/>
              <a:t> </a:t>
            </a:r>
            <a:r>
              <a:rPr lang="en-MY" sz="2000" dirty="0" err="1"/>
              <a:t>membina</a:t>
            </a:r>
            <a:r>
              <a:rPr lang="en-MY" sz="2000" dirty="0"/>
              <a:t> </a:t>
            </a:r>
            <a:r>
              <a:rPr lang="en-MY" sz="2000" dirty="0" err="1"/>
              <a:t>hubungan</a:t>
            </a:r>
            <a:r>
              <a:rPr lang="en-MY" sz="2000" dirty="0"/>
              <a:t> </a:t>
            </a:r>
            <a:r>
              <a:rPr lang="en-MY" sz="2000" dirty="0" err="1"/>
              <a:t>manusia</a:t>
            </a:r>
            <a:r>
              <a:rPr lang="en-MY" sz="2000" dirty="0"/>
              <a:t> yang </a:t>
            </a:r>
            <a:r>
              <a:rPr lang="en-MY" sz="2000" dirty="0" err="1"/>
              <a:t>aman</a:t>
            </a:r>
            <a:r>
              <a:rPr lang="en-MY" sz="2000" dirty="0"/>
              <a:t> </a:t>
            </a:r>
            <a:r>
              <a:rPr lang="en-MY" sz="2000" dirty="0" err="1"/>
              <a:t>damai</a:t>
            </a:r>
            <a:r>
              <a:rPr lang="en-MY" sz="2000" dirty="0"/>
              <a:t>.</a:t>
            </a:r>
          </a:p>
          <a:p>
            <a:r>
              <a:rPr lang="en-MY" sz="2000" dirty="0" err="1"/>
              <a:t>Sejarah</a:t>
            </a:r>
            <a:r>
              <a:rPr lang="en-MY" sz="2000" dirty="0"/>
              <a:t> </a:t>
            </a:r>
            <a:r>
              <a:rPr lang="en-MY" sz="2000" dirty="0" err="1"/>
              <a:t>menunjukkan</a:t>
            </a:r>
            <a:r>
              <a:rPr lang="en-MY" sz="2000" dirty="0"/>
              <a:t> </a:t>
            </a:r>
            <a:r>
              <a:rPr lang="en-MY" sz="2000" dirty="0" err="1"/>
              <a:t>bahawa</a:t>
            </a:r>
            <a:r>
              <a:rPr lang="en-MY" sz="2000" dirty="0"/>
              <a:t> </a:t>
            </a:r>
            <a:r>
              <a:rPr lang="en-MY" sz="2000" dirty="0" err="1"/>
              <a:t>masyarakat</a:t>
            </a:r>
            <a:r>
              <a:rPr lang="en-MY" sz="2000" dirty="0"/>
              <a:t> yang </a:t>
            </a:r>
            <a:r>
              <a:rPr lang="en-MY" sz="2000" dirty="0" err="1"/>
              <a:t>tidak</a:t>
            </a:r>
            <a:r>
              <a:rPr lang="en-MY" sz="2000" dirty="0"/>
              <a:t> </a:t>
            </a:r>
            <a:r>
              <a:rPr lang="en-MY" sz="2000" dirty="0" err="1"/>
              <a:t>beriman</a:t>
            </a:r>
            <a:r>
              <a:rPr lang="en-MY" sz="2000" dirty="0"/>
              <a:t> </a:t>
            </a:r>
            <a:r>
              <a:rPr lang="en-MY" sz="2000" dirty="0" err="1"/>
              <a:t>dan</a:t>
            </a:r>
            <a:r>
              <a:rPr lang="en-MY" sz="2000" dirty="0"/>
              <a:t> </a:t>
            </a:r>
            <a:r>
              <a:rPr lang="en-MY" sz="2000" dirty="0" err="1"/>
              <a:t>tidak</a:t>
            </a:r>
            <a:r>
              <a:rPr lang="en-MY" sz="2000" dirty="0"/>
              <a:t> </a:t>
            </a:r>
            <a:r>
              <a:rPr lang="en-MY" sz="2000" dirty="0" err="1"/>
              <a:t>bermoral</a:t>
            </a:r>
            <a:r>
              <a:rPr lang="en-MY" sz="2000" dirty="0"/>
              <a:t> </a:t>
            </a:r>
            <a:r>
              <a:rPr lang="en-MY" sz="2000" dirty="0" err="1"/>
              <a:t>menjadi</a:t>
            </a:r>
            <a:r>
              <a:rPr lang="en-MY" sz="2000" dirty="0"/>
              <a:t> </a:t>
            </a:r>
            <a:r>
              <a:rPr lang="en-MY" sz="2000" dirty="0" err="1"/>
              <a:t>sangat</a:t>
            </a:r>
            <a:r>
              <a:rPr lang="en-MY" sz="2000" dirty="0"/>
              <a:t> </a:t>
            </a:r>
            <a:r>
              <a:rPr lang="en-MY" sz="2000" dirty="0" err="1"/>
              <a:t>rosak</a:t>
            </a:r>
            <a:r>
              <a:rPr lang="en-MY" sz="2000" dirty="0"/>
              <a:t> </a:t>
            </a:r>
            <a:r>
              <a:rPr lang="en-MY" sz="2000" dirty="0" err="1"/>
              <a:t>sehingga</a:t>
            </a:r>
            <a:r>
              <a:rPr lang="en-MY" sz="2000" dirty="0"/>
              <a:t> </a:t>
            </a:r>
            <a:r>
              <a:rPr lang="en-MY" sz="2000" dirty="0" err="1"/>
              <a:t>mereka</a:t>
            </a:r>
            <a:r>
              <a:rPr lang="en-MY" sz="2000" dirty="0"/>
              <a:t> </a:t>
            </a:r>
            <a:r>
              <a:rPr lang="en-MY" sz="2000" dirty="0" err="1"/>
              <a:t>tidak</a:t>
            </a:r>
            <a:r>
              <a:rPr lang="en-MY" sz="2000" dirty="0"/>
              <a:t> </a:t>
            </a:r>
            <a:r>
              <a:rPr lang="en-MY" sz="2000" dirty="0" err="1"/>
              <a:t>dapat</a:t>
            </a:r>
            <a:r>
              <a:rPr lang="en-MY" sz="2000" dirty="0"/>
              <a:t> </a:t>
            </a:r>
            <a:r>
              <a:rPr lang="en-MY" sz="2000" dirty="0" err="1"/>
              <a:t>kekal</a:t>
            </a:r>
            <a:r>
              <a:rPr lang="en-MY" sz="2000" dirty="0"/>
              <a:t> </a:t>
            </a:r>
            <a:r>
              <a:rPr lang="en-MY" sz="2000" dirty="0" err="1"/>
              <a:t>bertahan</a:t>
            </a:r>
            <a:r>
              <a:rPr lang="en-MY" sz="2000" dirty="0"/>
              <a:t>.</a:t>
            </a:r>
          </a:p>
          <a:p>
            <a:endParaRPr lang="en-MY" sz="2000" dirty="0"/>
          </a:p>
        </p:txBody>
      </p:sp>
      <p:pic>
        <p:nvPicPr>
          <p:cNvPr id="16" name="Picture 4" descr="White stones balanced in a stack">
            <a:extLst>
              <a:ext uri="{FF2B5EF4-FFF2-40B4-BE49-F238E27FC236}">
                <a16:creationId xmlns:a16="http://schemas.microsoft.com/office/drawing/2014/main" id="{4CBB551C-0469-5E79-98BE-7078A4B6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048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578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C336C8-2D3E-4546-B44B-12293297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40797"/>
            <a:ext cx="10515600" cy="2852737"/>
          </a:xfrm>
        </p:spPr>
        <p:txBody>
          <a:bodyPr>
            <a:normAutofit fontScale="90000"/>
          </a:bodyPr>
          <a:lstStyle/>
          <a:p>
            <a:r>
              <a:rPr lang="en-MY" dirty="0" err="1"/>
              <a:t>Kajian</a:t>
            </a:r>
            <a:r>
              <a:rPr lang="en-MY" dirty="0"/>
              <a:t> yang </a:t>
            </a:r>
            <a:r>
              <a:rPr lang="en-MY" dirty="0" err="1"/>
              <a:t>mengesahkan</a:t>
            </a:r>
            <a:r>
              <a:rPr lang="en-MY" dirty="0"/>
              <a:t> </a:t>
            </a:r>
            <a:r>
              <a:rPr lang="en-MY" dirty="0" err="1"/>
              <a:t>bagaimana</a:t>
            </a:r>
            <a:r>
              <a:rPr lang="en-MY" dirty="0"/>
              <a:t> </a:t>
            </a:r>
            <a:r>
              <a:rPr lang="en-MY" dirty="0" err="1"/>
              <a:t>kesihatan</a:t>
            </a:r>
            <a:r>
              <a:rPr lang="en-MY" dirty="0"/>
              <a:t> </a:t>
            </a:r>
            <a:r>
              <a:rPr lang="en-MY" dirty="0" err="1"/>
              <a:t>rohani</a:t>
            </a:r>
            <a:r>
              <a:rPr lang="en-MY" dirty="0"/>
              <a:t> </a:t>
            </a:r>
            <a:r>
              <a:rPr lang="en-MY" dirty="0" err="1"/>
              <a:t>berkaitan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kesihatan</a:t>
            </a:r>
            <a:r>
              <a:rPr lang="en-MY" dirty="0"/>
              <a:t> </a:t>
            </a:r>
            <a:r>
              <a:rPr lang="en-MY" dirty="0" err="1"/>
              <a:t>fizikal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mental.</a:t>
            </a:r>
          </a:p>
        </p:txBody>
      </p:sp>
    </p:spTree>
    <p:extLst>
      <p:ext uri="{BB962C8B-B14F-4D97-AF65-F5344CB8AC3E}">
        <p14:creationId xmlns:p14="http://schemas.microsoft.com/office/powerpoint/2010/main" val="222858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AA2D-8566-4074-A06F-E97C7467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Kerohanian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Kesihatan</a:t>
            </a:r>
            <a:r>
              <a:rPr lang="en-MY" dirty="0"/>
              <a:t> Mental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2D374-8F8F-4D01-AFA4-6BF0E3EFC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459"/>
            <a:ext cx="10515600" cy="3983941"/>
          </a:xfrm>
        </p:spPr>
        <p:txBody>
          <a:bodyPr>
            <a:normAutofit/>
          </a:bodyPr>
          <a:lstStyle/>
          <a:p>
            <a:r>
              <a:rPr lang="en-MY" dirty="0" err="1"/>
              <a:t>Tinjauan</a:t>
            </a:r>
            <a:r>
              <a:rPr lang="en-MY" dirty="0"/>
              <a:t> </a:t>
            </a:r>
            <a:r>
              <a:rPr lang="en-MY" dirty="0" err="1"/>
              <a:t>soal</a:t>
            </a:r>
            <a:r>
              <a:rPr lang="en-MY" dirty="0"/>
              <a:t> </a:t>
            </a:r>
            <a:r>
              <a:rPr lang="en-MY" dirty="0" err="1"/>
              <a:t>selidik</a:t>
            </a:r>
            <a:r>
              <a:rPr lang="en-MY" dirty="0"/>
              <a:t>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dijalankan</a:t>
            </a:r>
            <a:r>
              <a:rPr lang="en-MY" dirty="0"/>
              <a:t> di </a:t>
            </a:r>
            <a:r>
              <a:rPr lang="en-MY" dirty="0" err="1"/>
              <a:t>kalangan</a:t>
            </a:r>
            <a:r>
              <a:rPr lang="en-MY" dirty="0"/>
              <a:t> 595 </a:t>
            </a:r>
            <a:r>
              <a:rPr lang="en-MY" dirty="0" err="1"/>
              <a:t>pelajar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enam</a:t>
            </a:r>
            <a:r>
              <a:rPr lang="en-MY" dirty="0"/>
              <a:t> </a:t>
            </a:r>
            <a:r>
              <a:rPr lang="en-MY" dirty="0" err="1"/>
              <a:t>universiti</a:t>
            </a:r>
            <a:r>
              <a:rPr lang="en-MY" dirty="0"/>
              <a:t> </a:t>
            </a:r>
            <a:r>
              <a:rPr lang="en-MY" dirty="0" err="1"/>
              <a:t>berbeza</a:t>
            </a:r>
            <a:endParaRPr lang="en-MY" dirty="0"/>
          </a:p>
          <a:p>
            <a:r>
              <a:rPr lang="en-MY" dirty="0" err="1"/>
              <a:t>Keputusan</a:t>
            </a:r>
            <a:r>
              <a:rPr lang="en-MY" dirty="0"/>
              <a:t> </a:t>
            </a:r>
            <a:r>
              <a:rPr lang="en-MY" dirty="0" err="1"/>
              <a:t>menunjukkan</a:t>
            </a:r>
            <a:r>
              <a:rPr lang="en-MY" dirty="0"/>
              <a:t> </a:t>
            </a:r>
            <a:r>
              <a:rPr lang="en-MY" dirty="0" err="1"/>
              <a:t>bahawa</a:t>
            </a:r>
            <a:r>
              <a:rPr lang="en-MY" dirty="0"/>
              <a:t> </a:t>
            </a:r>
            <a:r>
              <a:rPr lang="en-MY" dirty="0" err="1"/>
              <a:t>kedua-dua</a:t>
            </a:r>
            <a:r>
              <a:rPr lang="en-MY" dirty="0"/>
              <a:t> </a:t>
            </a:r>
            <a:r>
              <a:rPr lang="en-MY" dirty="0" err="1"/>
              <a:t>kerohanian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tingkah</a:t>
            </a:r>
            <a:r>
              <a:rPr lang="en-MY" dirty="0"/>
              <a:t> </a:t>
            </a:r>
            <a:r>
              <a:rPr lang="en-MY" dirty="0" err="1"/>
              <a:t>laku</a:t>
            </a:r>
            <a:r>
              <a:rPr lang="en-MY" dirty="0"/>
              <a:t> </a:t>
            </a:r>
            <a:r>
              <a:rPr lang="en-MY" dirty="0" err="1"/>
              <a:t>berkaitan</a:t>
            </a:r>
            <a:r>
              <a:rPr lang="en-MY" dirty="0"/>
              <a:t> </a:t>
            </a:r>
            <a:r>
              <a:rPr lang="en-MY" dirty="0" err="1"/>
              <a:t>kesihatan</a:t>
            </a:r>
            <a:r>
              <a:rPr lang="en-MY" dirty="0"/>
              <a:t> </a:t>
            </a:r>
            <a:r>
              <a:rPr lang="en-MY" dirty="0" err="1"/>
              <a:t>mempunyai</a:t>
            </a:r>
            <a:r>
              <a:rPr lang="en-MY" dirty="0"/>
              <a:t> </a:t>
            </a:r>
            <a:r>
              <a:rPr lang="en-MY" dirty="0" err="1"/>
              <a:t>kaitan</a:t>
            </a:r>
            <a:r>
              <a:rPr lang="en-MY" dirty="0"/>
              <a:t> </a:t>
            </a:r>
            <a:r>
              <a:rPr lang="en-MY" dirty="0" err="1"/>
              <a:t>positif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kesejahteraan</a:t>
            </a:r>
            <a:r>
              <a:rPr lang="en-MY" dirty="0"/>
              <a:t> </a:t>
            </a:r>
            <a:r>
              <a:rPr lang="en-MY" dirty="0" err="1"/>
              <a:t>psikologi</a:t>
            </a:r>
            <a:r>
              <a:rPr lang="en-MY" dirty="0"/>
              <a:t>,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hubungan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kerohanian</a:t>
            </a:r>
            <a:r>
              <a:rPr lang="en-MY" dirty="0"/>
              <a:t> juga </a:t>
            </a:r>
            <a:r>
              <a:rPr lang="en-MY" dirty="0" err="1"/>
              <a:t>dimediasi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</a:t>
            </a:r>
            <a:r>
              <a:rPr lang="en-MY" dirty="0" err="1"/>
              <a:t>tingkah</a:t>
            </a:r>
            <a:r>
              <a:rPr lang="en-MY" dirty="0"/>
              <a:t> </a:t>
            </a:r>
            <a:r>
              <a:rPr lang="en-MY" dirty="0" err="1"/>
              <a:t>laku</a:t>
            </a:r>
            <a:r>
              <a:rPr lang="en-MY" dirty="0"/>
              <a:t> </a:t>
            </a:r>
            <a:r>
              <a:rPr lang="en-MY" dirty="0" err="1"/>
              <a:t>berkaitan</a:t>
            </a:r>
            <a:r>
              <a:rPr lang="en-MY" dirty="0"/>
              <a:t> </a:t>
            </a:r>
            <a:r>
              <a:rPr lang="en-MY" dirty="0" err="1"/>
              <a:t>kesihatan</a:t>
            </a:r>
            <a:r>
              <a:rPr lang="en-MY" dirty="0"/>
              <a:t>.</a:t>
            </a:r>
          </a:p>
          <a:p>
            <a:r>
              <a:rPr lang="en-MY" dirty="0" err="1"/>
              <a:t>Ini</a:t>
            </a:r>
            <a:r>
              <a:rPr lang="en-MY" dirty="0"/>
              <a:t> </a:t>
            </a:r>
            <a:r>
              <a:rPr lang="en-MY" dirty="0" err="1"/>
              <a:t>seterusnya</a:t>
            </a:r>
            <a:r>
              <a:rPr lang="en-MY" dirty="0"/>
              <a:t> </a:t>
            </a:r>
            <a:r>
              <a:rPr lang="en-MY" dirty="0" err="1"/>
              <a:t>menunjukkan</a:t>
            </a:r>
            <a:r>
              <a:rPr lang="en-MY" dirty="0"/>
              <a:t> </a:t>
            </a:r>
            <a:r>
              <a:rPr lang="en-MY" dirty="0" err="1"/>
              <a:t>bahawa</a:t>
            </a:r>
            <a:r>
              <a:rPr lang="en-MY" dirty="0"/>
              <a:t> </a:t>
            </a:r>
            <a:r>
              <a:rPr lang="en-MY" dirty="0" err="1"/>
              <a:t>seseorang</a:t>
            </a:r>
            <a:r>
              <a:rPr lang="en-MY" dirty="0"/>
              <a:t> yang </a:t>
            </a:r>
            <a:r>
              <a:rPr lang="en-MY" dirty="0" err="1"/>
              <a:t>mempunyai</a:t>
            </a:r>
            <a:r>
              <a:rPr lang="en-MY" dirty="0"/>
              <a:t> </a:t>
            </a:r>
            <a:r>
              <a:rPr lang="en-MY" dirty="0" err="1"/>
              <a:t>hubungan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Tuhan</a:t>
            </a:r>
            <a:r>
              <a:rPr lang="en-MY" dirty="0"/>
              <a:t> </a:t>
            </a:r>
            <a:r>
              <a:rPr lang="en-MY" dirty="0" err="1"/>
              <a:t>mempunyai</a:t>
            </a:r>
            <a:r>
              <a:rPr lang="en-MY" dirty="0"/>
              <a:t> </a:t>
            </a:r>
            <a:r>
              <a:rPr lang="en-MY" dirty="0" err="1"/>
              <a:t>kesejahteraan</a:t>
            </a:r>
            <a:r>
              <a:rPr lang="en-MY" dirty="0"/>
              <a:t> </a:t>
            </a:r>
            <a:r>
              <a:rPr lang="en-MY" dirty="0" err="1"/>
              <a:t>psikologi</a:t>
            </a:r>
            <a:r>
              <a:rPr lang="en-MY" dirty="0"/>
              <a:t> yang </a:t>
            </a:r>
            <a:r>
              <a:rPr lang="en-MY" dirty="0" err="1"/>
              <a:t>positif</a:t>
            </a:r>
            <a:r>
              <a:rPr lang="en-MY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9D234-E232-4C66-B2C8-0A805254D50D}"/>
              </a:ext>
            </a:extLst>
          </p:cNvPr>
          <p:cNvSpPr txBox="1"/>
          <p:nvPr/>
        </p:nvSpPr>
        <p:spPr>
          <a:xfrm>
            <a:off x="618864" y="5624762"/>
            <a:ext cx="11440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 err="1"/>
              <a:t>Bożek</a:t>
            </a:r>
            <a:r>
              <a:rPr lang="en-MY" dirty="0"/>
              <a:t> A, Nowak PF, </a:t>
            </a:r>
            <a:r>
              <a:rPr lang="en-MY" dirty="0" err="1"/>
              <a:t>Blukacz</a:t>
            </a:r>
            <a:r>
              <a:rPr lang="en-MY" dirty="0"/>
              <a:t> M. The Relationship Between Spirituality, Health-Related </a:t>
            </a:r>
            <a:r>
              <a:rPr lang="en-MY" dirty="0" err="1"/>
              <a:t>Behavior</a:t>
            </a:r>
            <a:r>
              <a:rPr lang="en-MY" dirty="0"/>
              <a:t>, and Psychological Well-Being. Front Psychol. 2020 Aug 14;11:1997. </a:t>
            </a:r>
            <a:r>
              <a:rPr lang="en-MY" dirty="0" err="1"/>
              <a:t>doi</a:t>
            </a:r>
            <a:r>
              <a:rPr lang="en-MY" dirty="0"/>
              <a:t>: 10.3389/fpsyg.2020.01997. PMID: 32922340; PMCID: PMC7457021.</a:t>
            </a:r>
          </a:p>
        </p:txBody>
      </p:sp>
    </p:spTree>
    <p:extLst>
      <p:ext uri="{BB962C8B-B14F-4D97-AF65-F5344CB8AC3E}">
        <p14:creationId xmlns:p14="http://schemas.microsoft.com/office/powerpoint/2010/main" val="3961873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975</Words>
  <Application>Microsoft Macintosh PowerPoint</Application>
  <PresentationFormat>Widescreen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Roboto</vt:lpstr>
      <vt:lpstr>Office Theme</vt:lpstr>
      <vt:lpstr>Percaya Kepada Tuhan</vt:lpstr>
      <vt:lpstr> Definisi Kesihatan oleh Pertubuhan Kesihatan Sedunia (WHO, 1947)</vt:lpstr>
      <vt:lpstr>Dalam definisi tersebut, hanya terdapat tiga dimensi kesihatan yang disebutkan: fizikal, mental dan sosial.</vt:lpstr>
      <vt:lpstr>Pertubuhan Kesihatan Sedunia telah pun menyedari keperluan untuk dimensi ke-4 kesihatan, iaitu kesihatan rohani, untuk dianggap sebagai elemen penting kesihatan. Kumpulan khas Lembaga Eksekutif WHO (1998) mencadangkan bahawa Mukadimah Perlembagaan perlu dipinda seperti berikut:</vt:lpstr>
      <vt:lpstr> “90% penyakit berpunca dari minda. Penyakit fikiran berleluasa di mana-mana. . . Penyesalan atas dosa kadang-kadang merosakkan resam tubuh dan menyebabkan fikiran tidak seimbang.”</vt:lpstr>
      <vt:lpstr> Impak Kepercayaan atau Iman kepada Tuhan dalam Kesihatan</vt:lpstr>
      <vt:lpstr> Semua tamadun besar telah diasaskan atas kepercayaan kepada Tuhan dan nilai-nilai yang membawa kepada masyarakat yang teratur.</vt:lpstr>
      <vt:lpstr>Kajian yang mengesahkan bagaimana kesihatan rohani berkaitan dengan kesihatan fizikal dan mental.</vt:lpstr>
      <vt:lpstr>Kerohanian dan Kesihatan Mental</vt:lpstr>
      <vt:lpstr>Kerohanian dan kualiti hidup</vt:lpstr>
      <vt:lpstr>Kerohanian dan pemulihan daripada penyakit dan pembedahan</vt:lpstr>
      <vt:lpstr> Satu kajian yang menarik telah dibuat yang mengkaji pengalaman keagamaan rakyat Amerika yang mencapai usia emas atau 100 tahun.</vt:lpstr>
      <vt:lpstr>Individu yang mempunyai kepercayaan agama yang kuat melaporkan:</vt:lpstr>
      <vt:lpstr> Bolehkah Doa membuat perbezaan?</vt:lpstr>
      <vt:lpstr>PowerPoint Presentation</vt:lpstr>
      <vt:lpstr>Kesimpulan Kajian:</vt:lpstr>
      <vt:lpstr>Dr. Larry Dossey seorang doktor dan pengarang yang mengemukakan kepentingan untuk doa penyembuhan, kerohanian, dan faktor bukan fizikal yang lain.</vt:lpstr>
      <vt:lpstr> Ramai orang telah cuba menyelesaikan masalah mereka melalui yoga atau beberapa program pemerkasaan diri yang serupa;  kaedah ini tidak mempunyai keberkesanan yang sama. </vt:lpstr>
      <vt:lpstr>Yoga tidak berhasil!</vt:lpstr>
      <vt:lpstr>   “Yang hatinya teguh Kaujagai dengan damai sejahtera, sebab kepada-Mulah ia percaya.  </vt:lpstr>
      <vt:lpstr>Hanya apabila kita mempunyai hubungan yang rapat dengan Tuhan kita boleh mengalami ketenangan fikiran.</vt:lpstr>
      <vt:lpstr>Dwight L. Moody: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in a Divine Being</dc:title>
  <dc:creator>Jane Yap (MAUM)</dc:creator>
  <cp:lastModifiedBy>Microsoft Office User</cp:lastModifiedBy>
  <cp:revision>28</cp:revision>
  <dcterms:created xsi:type="dcterms:W3CDTF">2024-08-22T08:50:30Z</dcterms:created>
  <dcterms:modified xsi:type="dcterms:W3CDTF">2024-08-27T06:23:01Z</dcterms:modified>
</cp:coreProperties>
</file>