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7" autoAdjust="0"/>
    <p:restoredTop sz="94660"/>
  </p:normalViewPr>
  <p:slideViewPr>
    <p:cSldViewPr snapToGrid="0">
      <p:cViewPr varScale="1">
        <p:scale>
          <a:sx n="55" d="100"/>
          <a:sy n="55" d="100"/>
        </p:scale>
        <p:origin x="13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ACF82-0812-4A8B-9B3A-C945F36427D0}" type="datetimeFigureOut">
              <a:rPr lang="en-MY" smtClean="0"/>
              <a:t>1/12/2023</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B1334-CF32-4C0D-ABF9-7D87043D50AE}" type="slidenum">
              <a:rPr lang="en-MY" smtClean="0"/>
              <a:t>‹#›</a:t>
            </a:fld>
            <a:endParaRPr lang="en-MY"/>
          </a:p>
        </p:txBody>
      </p:sp>
    </p:spTree>
    <p:extLst>
      <p:ext uri="{BB962C8B-B14F-4D97-AF65-F5344CB8AC3E}">
        <p14:creationId xmlns:p14="http://schemas.microsoft.com/office/powerpoint/2010/main" val="121681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err="1"/>
              <a:t>Keputusasaan</a:t>
            </a:r>
            <a:r>
              <a:rPr lang="en-MY" dirty="0"/>
              <a:t> – </a:t>
            </a:r>
            <a:r>
              <a:rPr lang="en-MY" dirty="0" err="1"/>
              <a:t>Kondisi</a:t>
            </a:r>
            <a:r>
              <a:rPr lang="en-MY" dirty="0"/>
              <a:t> </a:t>
            </a:r>
            <a:r>
              <a:rPr lang="en-MY" dirty="0" err="1"/>
              <a:t>subjetif</a:t>
            </a:r>
            <a:r>
              <a:rPr lang="en-MY" dirty="0"/>
              <a:t> </a:t>
            </a:r>
            <a:r>
              <a:rPr lang="en-MY" dirty="0" err="1"/>
              <a:t>dimana</a:t>
            </a:r>
            <a:r>
              <a:rPr lang="en-MY" dirty="0"/>
              <a:t> </a:t>
            </a:r>
            <a:r>
              <a:rPr lang="en-MY" dirty="0" err="1"/>
              <a:t>individu</a:t>
            </a:r>
            <a:r>
              <a:rPr lang="en-MY" dirty="0"/>
              <a:t> </a:t>
            </a:r>
            <a:r>
              <a:rPr lang="en-MY" dirty="0" err="1"/>
              <a:t>melihat</a:t>
            </a:r>
            <a:r>
              <a:rPr lang="en-MY" dirty="0"/>
              <a:t> </a:t>
            </a:r>
            <a:r>
              <a:rPr lang="en-MY" dirty="0" err="1"/>
              <a:t>keterbatasan</a:t>
            </a:r>
            <a:r>
              <a:rPr lang="en-MY" dirty="0"/>
              <a:t> </a:t>
            </a:r>
            <a:r>
              <a:rPr lang="en-MY" dirty="0" err="1"/>
              <a:t>atau</a:t>
            </a:r>
            <a:r>
              <a:rPr lang="en-MY" dirty="0"/>
              <a:t> tidak </a:t>
            </a:r>
            <a:r>
              <a:rPr lang="en-MY" dirty="0" err="1"/>
              <a:t>adanya</a:t>
            </a:r>
            <a:r>
              <a:rPr lang="en-MY" dirty="0"/>
              <a:t> </a:t>
            </a:r>
            <a:r>
              <a:rPr lang="en-MY" dirty="0" err="1"/>
              <a:t>alternatif</a:t>
            </a:r>
            <a:r>
              <a:rPr lang="en-MY" dirty="0"/>
              <a:t> </a:t>
            </a:r>
            <a:r>
              <a:rPr lang="en-MY" dirty="0" err="1"/>
              <a:t>sebagai</a:t>
            </a:r>
            <a:r>
              <a:rPr lang="en-MY" dirty="0"/>
              <a:t> </a:t>
            </a:r>
            <a:r>
              <a:rPr lang="en-MY" dirty="0" err="1"/>
              <a:t>penyelesaian</a:t>
            </a:r>
            <a:r>
              <a:rPr lang="en-MY" dirty="0"/>
              <a:t> </a:t>
            </a:r>
            <a:r>
              <a:rPr lang="en-MY" dirty="0" err="1"/>
              <a:t>masalah</a:t>
            </a:r>
            <a:r>
              <a:rPr lang="en-MY" dirty="0"/>
              <a:t> dan </a:t>
            </a:r>
            <a:r>
              <a:rPr lang="en-MY" dirty="0" err="1"/>
              <a:t>ketidakmampuan</a:t>
            </a:r>
            <a:r>
              <a:rPr lang="en-MY" dirty="0"/>
              <a:t> </a:t>
            </a:r>
            <a:r>
              <a:rPr lang="en-MY" dirty="0" err="1"/>
              <a:t>mengunakan</a:t>
            </a:r>
            <a:r>
              <a:rPr lang="en-MY" dirty="0"/>
              <a:t> </a:t>
            </a:r>
            <a:r>
              <a:rPr lang="en-MY" dirty="0" err="1"/>
              <a:t>energi</a:t>
            </a:r>
            <a:r>
              <a:rPr lang="en-MY" dirty="0"/>
              <a:t> demi </a:t>
            </a:r>
            <a:r>
              <a:rPr lang="en-MY" dirty="0" err="1"/>
              <a:t>kepentingannya</a:t>
            </a:r>
            <a:r>
              <a:rPr lang="en-MY" dirty="0"/>
              <a:t> sendiri.</a:t>
            </a:r>
          </a:p>
          <a:p>
            <a:endParaRPr lang="en-MY" dirty="0"/>
          </a:p>
        </p:txBody>
      </p:sp>
      <p:sp>
        <p:nvSpPr>
          <p:cNvPr id="4" name="Slide Number Placeholder 3"/>
          <p:cNvSpPr>
            <a:spLocks noGrp="1"/>
          </p:cNvSpPr>
          <p:nvPr>
            <p:ph type="sldNum" sz="quarter" idx="5"/>
          </p:nvPr>
        </p:nvSpPr>
        <p:spPr/>
        <p:txBody>
          <a:bodyPr/>
          <a:lstStyle/>
          <a:p>
            <a:fld id="{F6AB1334-CF32-4C0D-ABF9-7D87043D50AE}" type="slidenum">
              <a:rPr lang="en-MY" smtClean="0"/>
              <a:t>2</a:t>
            </a:fld>
            <a:endParaRPr lang="en-MY"/>
          </a:p>
        </p:txBody>
      </p:sp>
    </p:spTree>
    <p:extLst>
      <p:ext uri="{BB962C8B-B14F-4D97-AF65-F5344CB8AC3E}">
        <p14:creationId xmlns:p14="http://schemas.microsoft.com/office/powerpoint/2010/main" val="307768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Melatonin – Satu </a:t>
            </a:r>
            <a:r>
              <a:rPr lang="en-MY" dirty="0" err="1"/>
              <a:t>hormon</a:t>
            </a:r>
            <a:r>
              <a:rPr lang="en-MY" dirty="0"/>
              <a:t> yang </a:t>
            </a:r>
            <a:r>
              <a:rPr lang="en-MY" dirty="0" err="1"/>
              <a:t>dihasilkan</a:t>
            </a:r>
            <a:r>
              <a:rPr lang="en-MY" dirty="0"/>
              <a:t> oleh </a:t>
            </a:r>
            <a:r>
              <a:rPr lang="en-MY" dirty="0" err="1"/>
              <a:t>otak</a:t>
            </a:r>
            <a:r>
              <a:rPr lang="en-MY" dirty="0"/>
              <a:t> </a:t>
            </a:r>
            <a:r>
              <a:rPr lang="en-MY" dirty="0" err="1"/>
              <a:t>apabila</a:t>
            </a:r>
            <a:r>
              <a:rPr lang="en-MY" dirty="0"/>
              <a:t> dalam </a:t>
            </a:r>
            <a:r>
              <a:rPr lang="en-MY" dirty="0" err="1"/>
              <a:t>keadaan</a:t>
            </a:r>
            <a:r>
              <a:rPr lang="en-MY" dirty="0"/>
              <a:t> </a:t>
            </a:r>
            <a:r>
              <a:rPr lang="en-MY" dirty="0" err="1"/>
              <a:t>gelap</a:t>
            </a:r>
            <a:r>
              <a:rPr lang="en-MY" dirty="0"/>
              <a:t>. </a:t>
            </a:r>
            <a:r>
              <a:rPr lang="en-MY" dirty="0" err="1"/>
              <a:t>Ia</a:t>
            </a:r>
            <a:r>
              <a:rPr lang="en-MY" dirty="0"/>
              <a:t> </a:t>
            </a:r>
            <a:r>
              <a:rPr lang="en-MY" dirty="0" err="1"/>
              <a:t>membantu</a:t>
            </a:r>
            <a:r>
              <a:rPr lang="en-MY" dirty="0"/>
              <a:t> dalam masa CIRCADIAN RHYTHMS (24-jam </a:t>
            </a:r>
            <a:r>
              <a:rPr lang="en-MY" dirty="0" err="1"/>
              <a:t>dalaman</a:t>
            </a:r>
            <a:r>
              <a:rPr lang="en-MY" dirty="0"/>
              <a:t> </a:t>
            </a:r>
            <a:r>
              <a:rPr lang="en-MY" dirty="0" err="1"/>
              <a:t>tubuh</a:t>
            </a:r>
            <a:r>
              <a:rPr lang="en-MY" dirty="0"/>
              <a:t> ) dan juga </a:t>
            </a:r>
            <a:r>
              <a:rPr lang="en-MY" dirty="0" err="1"/>
              <a:t>tidur</a:t>
            </a:r>
            <a:r>
              <a:rPr lang="en-MY" dirty="0"/>
              <a:t>. Jika </a:t>
            </a:r>
            <a:r>
              <a:rPr lang="en-MY" dirty="0" err="1"/>
              <a:t>terdedah</a:t>
            </a:r>
            <a:r>
              <a:rPr lang="en-MY" dirty="0"/>
              <a:t> dengan Cahaya </a:t>
            </a:r>
            <a:r>
              <a:rPr lang="en-MY" dirty="0" err="1"/>
              <a:t>waktu</a:t>
            </a:r>
            <a:r>
              <a:rPr lang="en-MY" dirty="0"/>
              <a:t> </a:t>
            </a:r>
            <a:r>
              <a:rPr lang="en-MY" dirty="0" err="1"/>
              <a:t>malam</a:t>
            </a:r>
            <a:r>
              <a:rPr lang="en-MY" dirty="0"/>
              <a:t>, </a:t>
            </a:r>
            <a:r>
              <a:rPr lang="en-MY" dirty="0" err="1"/>
              <a:t>hormon</a:t>
            </a:r>
            <a:r>
              <a:rPr lang="en-MY" dirty="0"/>
              <a:t> ini tidak </a:t>
            </a:r>
            <a:r>
              <a:rPr lang="en-MY" dirty="0" err="1"/>
              <a:t>akan</a:t>
            </a:r>
            <a:r>
              <a:rPr lang="en-MY" dirty="0"/>
              <a:t> </a:t>
            </a:r>
            <a:r>
              <a:rPr lang="en-MY" dirty="0" err="1"/>
              <a:t>dihasilkan</a:t>
            </a:r>
            <a:r>
              <a:rPr lang="en-MY" dirty="0"/>
              <a:t>. </a:t>
            </a:r>
            <a:r>
              <a:rPr lang="en-MY" dirty="0" err="1"/>
              <a:t>Pengkaji</a:t>
            </a:r>
            <a:r>
              <a:rPr lang="en-MY" dirty="0"/>
              <a:t> </a:t>
            </a:r>
            <a:r>
              <a:rPr lang="en-MY" dirty="0" err="1"/>
              <a:t>mengatakan</a:t>
            </a:r>
            <a:r>
              <a:rPr lang="en-MY" dirty="0"/>
              <a:t> </a:t>
            </a:r>
            <a:r>
              <a:rPr lang="en-MY" dirty="0" err="1"/>
              <a:t>hormon</a:t>
            </a:r>
            <a:r>
              <a:rPr lang="en-MY" dirty="0"/>
              <a:t> melatonin juga </a:t>
            </a:r>
            <a:r>
              <a:rPr lang="en-MY" dirty="0" err="1"/>
              <a:t>memainkan</a:t>
            </a:r>
            <a:r>
              <a:rPr lang="en-MY" dirty="0"/>
              <a:t> </a:t>
            </a:r>
            <a:r>
              <a:rPr lang="en-MY" dirty="0" err="1"/>
              <a:t>peranan</a:t>
            </a:r>
            <a:r>
              <a:rPr lang="en-MY" dirty="0"/>
              <a:t> </a:t>
            </a:r>
            <a:r>
              <a:rPr lang="en-MY" dirty="0" err="1"/>
              <a:t>yagn</a:t>
            </a:r>
            <a:r>
              <a:rPr lang="en-MY" dirty="0"/>
              <a:t> </a:t>
            </a:r>
            <a:r>
              <a:rPr lang="en-MY" dirty="0" err="1"/>
              <a:t>penting</a:t>
            </a:r>
            <a:r>
              <a:rPr lang="en-MY" dirty="0"/>
              <a:t> </a:t>
            </a:r>
            <a:r>
              <a:rPr lang="en-MY" dirty="0" err="1"/>
              <a:t>selain</a:t>
            </a:r>
            <a:r>
              <a:rPr lang="en-MY" dirty="0"/>
              <a:t> </a:t>
            </a:r>
            <a:r>
              <a:rPr lang="en-MY" dirty="0" err="1"/>
              <a:t>tidur</a:t>
            </a:r>
            <a:r>
              <a:rPr lang="en-MY" dirty="0"/>
              <a:t>.</a:t>
            </a:r>
          </a:p>
          <a:p>
            <a:endParaRPr lang="en-MY" dirty="0"/>
          </a:p>
          <a:p>
            <a:r>
              <a:rPr lang="en-MY" dirty="0"/>
              <a:t>Serotonin – </a:t>
            </a:r>
            <a:r>
              <a:rPr lang="en-MY" dirty="0" err="1"/>
              <a:t>Beberapa</a:t>
            </a:r>
            <a:r>
              <a:rPr lang="en-MY" dirty="0"/>
              <a:t> </a:t>
            </a:r>
            <a:r>
              <a:rPr lang="en-MY" dirty="0" err="1"/>
              <a:t>fungsi</a:t>
            </a:r>
            <a:r>
              <a:rPr lang="en-MY" dirty="0"/>
              <a:t> dalam </a:t>
            </a:r>
            <a:r>
              <a:rPr lang="en-MY" dirty="0" err="1"/>
              <a:t>tubuh</a:t>
            </a:r>
            <a:r>
              <a:rPr lang="en-MY" dirty="0"/>
              <a:t> ini. </a:t>
            </a:r>
            <a:r>
              <a:rPr lang="en-MY" dirty="0" err="1"/>
              <a:t>Pengaruh</a:t>
            </a:r>
            <a:r>
              <a:rPr lang="en-MY" dirty="0"/>
              <a:t> </a:t>
            </a:r>
            <a:r>
              <a:rPr lang="en-MY" dirty="0" err="1"/>
              <a:t>pembelajaran</a:t>
            </a:r>
            <a:r>
              <a:rPr lang="en-MY" dirty="0"/>
              <a:t>, </a:t>
            </a:r>
            <a:r>
              <a:rPr lang="en-MY" dirty="0" err="1"/>
              <a:t>ingatan</a:t>
            </a:r>
            <a:r>
              <a:rPr lang="en-MY" dirty="0"/>
              <a:t>, </a:t>
            </a:r>
            <a:r>
              <a:rPr lang="en-MY" dirty="0" err="1"/>
              <a:t>perasaan</a:t>
            </a:r>
            <a:r>
              <a:rPr lang="en-MY" dirty="0"/>
              <a:t> </a:t>
            </a:r>
            <a:r>
              <a:rPr lang="en-MY" dirty="0" err="1"/>
              <a:t>gembira</a:t>
            </a:r>
            <a:r>
              <a:rPr lang="en-MY" dirty="0"/>
              <a:t>, </a:t>
            </a:r>
            <a:r>
              <a:rPr lang="en-MY" dirty="0" err="1"/>
              <a:t>suhu</a:t>
            </a:r>
            <a:r>
              <a:rPr lang="en-MY" dirty="0"/>
              <a:t> </a:t>
            </a:r>
            <a:r>
              <a:rPr lang="en-MY" dirty="0" err="1"/>
              <a:t>tubuh</a:t>
            </a:r>
            <a:r>
              <a:rPr lang="en-MY" dirty="0"/>
              <a:t>, </a:t>
            </a:r>
            <a:r>
              <a:rPr lang="en-MY" dirty="0" err="1"/>
              <a:t>tidur</a:t>
            </a:r>
            <a:r>
              <a:rPr lang="en-MY" dirty="0"/>
              <a:t>, rasa </a:t>
            </a:r>
            <a:r>
              <a:rPr lang="en-MY" dirty="0" err="1"/>
              <a:t>lapar</a:t>
            </a:r>
            <a:r>
              <a:rPr lang="en-MY" dirty="0"/>
              <a:t>, </a:t>
            </a:r>
            <a:r>
              <a:rPr lang="en-MY" dirty="0" err="1"/>
              <a:t>tingkah</a:t>
            </a:r>
            <a:r>
              <a:rPr lang="en-MY" dirty="0"/>
              <a:t> </a:t>
            </a:r>
            <a:r>
              <a:rPr lang="en-MY" dirty="0" err="1"/>
              <a:t>laku</a:t>
            </a:r>
            <a:r>
              <a:rPr lang="en-MY" dirty="0"/>
              <a:t> </a:t>
            </a:r>
            <a:r>
              <a:rPr lang="en-MY" dirty="0" err="1"/>
              <a:t>intim</a:t>
            </a:r>
            <a:r>
              <a:rPr lang="en-MY" dirty="0"/>
              <a:t>. </a:t>
            </a:r>
            <a:r>
              <a:rPr lang="en-MY" dirty="0" err="1"/>
              <a:t>Apabila</a:t>
            </a:r>
            <a:r>
              <a:rPr lang="en-MY" dirty="0"/>
              <a:t> </a:t>
            </a:r>
            <a:r>
              <a:rPr lang="en-MY" dirty="0" err="1"/>
              <a:t>ia</a:t>
            </a:r>
            <a:r>
              <a:rPr lang="en-MY" dirty="0"/>
              <a:t> </a:t>
            </a:r>
            <a:r>
              <a:rPr lang="en-MY" dirty="0" err="1"/>
              <a:t>berkekurangan</a:t>
            </a:r>
            <a:r>
              <a:rPr lang="en-MY" dirty="0"/>
              <a:t>, </a:t>
            </a:r>
            <a:r>
              <a:rPr lang="en-MY" dirty="0" err="1"/>
              <a:t>kemurungan</a:t>
            </a:r>
            <a:r>
              <a:rPr lang="en-MY" dirty="0"/>
              <a:t>, </a:t>
            </a:r>
            <a:r>
              <a:rPr lang="en-MY" dirty="0" err="1"/>
              <a:t>kebimbangan</a:t>
            </a:r>
            <a:r>
              <a:rPr lang="en-MY" dirty="0"/>
              <a:t>, mania ( </a:t>
            </a:r>
            <a:r>
              <a:rPr lang="en-MY" dirty="0" err="1"/>
              <a:t>satu</a:t>
            </a:r>
            <a:r>
              <a:rPr lang="en-MY" dirty="0"/>
              <a:t> </a:t>
            </a:r>
            <a:r>
              <a:rPr lang="en-MY" dirty="0" err="1"/>
              <a:t>condisi</a:t>
            </a:r>
            <a:r>
              <a:rPr lang="en-MY" dirty="0"/>
              <a:t> dalam </a:t>
            </a:r>
            <a:r>
              <a:rPr lang="en-MY" dirty="0" err="1"/>
              <a:t>satu</a:t>
            </a:r>
            <a:r>
              <a:rPr lang="en-MY" dirty="0"/>
              <a:t> </a:t>
            </a:r>
            <a:r>
              <a:rPr lang="en-MY" dirty="0" err="1"/>
              <a:t>tempoh</a:t>
            </a:r>
            <a:r>
              <a:rPr lang="en-MY" dirty="0"/>
              <a:t> </a:t>
            </a:r>
            <a:r>
              <a:rPr lang="en-MY" dirty="0" err="1"/>
              <a:t>peningkatan</a:t>
            </a:r>
            <a:r>
              <a:rPr lang="en-MY" dirty="0"/>
              <a:t> </a:t>
            </a:r>
            <a:r>
              <a:rPr lang="en-MY" dirty="0" err="1"/>
              <a:t>perasaan</a:t>
            </a:r>
            <a:r>
              <a:rPr lang="en-MY" dirty="0"/>
              <a:t>, </a:t>
            </a:r>
            <a:r>
              <a:rPr lang="en-MY" dirty="0" err="1"/>
              <a:t>energi</a:t>
            </a:r>
            <a:r>
              <a:rPr lang="en-MY" dirty="0"/>
              <a:t>, </a:t>
            </a:r>
            <a:r>
              <a:rPr lang="en-MY" dirty="0" err="1"/>
              <a:t>aktiviti</a:t>
            </a:r>
            <a:r>
              <a:rPr lang="en-MY" dirty="0"/>
              <a:t> yang </a:t>
            </a:r>
            <a:r>
              <a:rPr lang="en-MY" dirty="0" err="1"/>
              <a:t>luar</a:t>
            </a:r>
            <a:r>
              <a:rPr lang="en-MY" dirty="0"/>
              <a:t> </a:t>
            </a:r>
            <a:r>
              <a:rPr lang="en-MY" dirty="0" err="1"/>
              <a:t>biasa</a:t>
            </a:r>
            <a:r>
              <a:rPr lang="en-MY" dirty="0"/>
              <a:t> </a:t>
            </a:r>
            <a:r>
              <a:rPr lang="en-MY" dirty="0" err="1"/>
              <a:t>sehingga</a:t>
            </a:r>
            <a:r>
              <a:rPr lang="en-MY" dirty="0"/>
              <a:t> orang lain juga </a:t>
            </a:r>
            <a:r>
              <a:rPr lang="en-MY" dirty="0" err="1"/>
              <a:t>merasakan</a:t>
            </a:r>
            <a:r>
              <a:rPr lang="en-MY" dirty="0"/>
              <a:t>. </a:t>
            </a:r>
            <a:r>
              <a:rPr lang="en-MY" dirty="0" err="1"/>
              <a:t>Bukan</a:t>
            </a:r>
            <a:r>
              <a:rPr lang="en-MY" dirty="0"/>
              <a:t> </a:t>
            </a:r>
            <a:r>
              <a:rPr lang="en-MY" dirty="0" err="1"/>
              <a:t>seperti</a:t>
            </a:r>
            <a:r>
              <a:rPr lang="en-MY" dirty="0"/>
              <a:t> </a:t>
            </a:r>
            <a:r>
              <a:rPr lang="en-MY" dirty="0" err="1"/>
              <a:t>diri</a:t>
            </a:r>
            <a:r>
              <a:rPr lang="en-MY" dirty="0"/>
              <a:t> </a:t>
            </a:r>
            <a:r>
              <a:rPr lang="en-MY" dirty="0" err="1"/>
              <a:t>kita</a:t>
            </a:r>
            <a:r>
              <a:rPr lang="en-MY" dirty="0"/>
              <a:t>.) ( stress yang </a:t>
            </a:r>
            <a:r>
              <a:rPr lang="en-MY" dirty="0" err="1"/>
              <a:t>keterlaluan</a:t>
            </a:r>
            <a:r>
              <a:rPr lang="en-MY" dirty="0"/>
              <a:t> )</a:t>
            </a:r>
          </a:p>
        </p:txBody>
      </p:sp>
      <p:sp>
        <p:nvSpPr>
          <p:cNvPr id="4" name="Slide Number Placeholder 3"/>
          <p:cNvSpPr>
            <a:spLocks noGrp="1"/>
          </p:cNvSpPr>
          <p:nvPr>
            <p:ph type="sldNum" sz="quarter" idx="5"/>
          </p:nvPr>
        </p:nvSpPr>
        <p:spPr/>
        <p:txBody>
          <a:bodyPr/>
          <a:lstStyle/>
          <a:p>
            <a:fld id="{F6AB1334-CF32-4C0D-ABF9-7D87043D50AE}" type="slidenum">
              <a:rPr lang="en-MY" smtClean="0"/>
              <a:t>6</a:t>
            </a:fld>
            <a:endParaRPr lang="en-MY"/>
          </a:p>
        </p:txBody>
      </p:sp>
    </p:spTree>
    <p:extLst>
      <p:ext uri="{BB962C8B-B14F-4D97-AF65-F5344CB8AC3E}">
        <p14:creationId xmlns:p14="http://schemas.microsoft.com/office/powerpoint/2010/main" val="85459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3DDB-09D5-4CC1-B9C8-D81F6CD8C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49420FCE-F4CF-4CDE-BA7A-AF98735F5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47437DA-635E-456E-8D55-C9541227FB18}"/>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5" name="Footer Placeholder 4">
            <a:extLst>
              <a:ext uri="{FF2B5EF4-FFF2-40B4-BE49-F238E27FC236}">
                <a16:creationId xmlns:a16="http://schemas.microsoft.com/office/drawing/2014/main" id="{4A8331E0-F6B6-43DE-A394-CF340046492D}"/>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6D0845BD-2F95-4217-9230-DA6D86020F03}"/>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191646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B3B4-9D70-4FDB-B531-9BDE5A2AC895}"/>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08395425-EB7E-4B6E-A332-9245371B8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BB8EB8D-1272-4110-862C-CDD73CC4D32C}"/>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5" name="Footer Placeholder 4">
            <a:extLst>
              <a:ext uri="{FF2B5EF4-FFF2-40B4-BE49-F238E27FC236}">
                <a16:creationId xmlns:a16="http://schemas.microsoft.com/office/drawing/2014/main" id="{E0189A33-0131-4875-AAF4-8D761049E1D2}"/>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123373A5-8DC3-4A5B-8DE2-AB2988BED4E0}"/>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323882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C7EF6C-1759-4363-A589-0C2EB2C56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8F9BF963-16D7-48D0-873B-96E29C426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C0A240BE-6C36-4552-94B9-E6EB1189B8C1}"/>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5" name="Footer Placeholder 4">
            <a:extLst>
              <a:ext uri="{FF2B5EF4-FFF2-40B4-BE49-F238E27FC236}">
                <a16:creationId xmlns:a16="http://schemas.microsoft.com/office/drawing/2014/main" id="{83932218-FEF1-4D7F-8F6A-C09D8CD194A9}"/>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38467C6-4D72-456B-9BD0-3DBCA1FC82E4}"/>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199388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235C-6FC4-4167-9471-30ADD92D69F5}"/>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990164D-A4CB-4912-AABA-6E5192EC08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5D43BF4A-4ED2-4F2A-85DD-ECDD6997F519}"/>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5" name="Footer Placeholder 4">
            <a:extLst>
              <a:ext uri="{FF2B5EF4-FFF2-40B4-BE49-F238E27FC236}">
                <a16:creationId xmlns:a16="http://schemas.microsoft.com/office/drawing/2014/main" id="{2C0BA706-068F-4629-A436-FC4236EDA4A0}"/>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112940EE-67AB-40A0-BC6C-9CAC85A21E7C}"/>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688340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F79D-145C-45AE-A815-7609A0F3FE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F0F5029E-EDD4-4229-B835-AB6A045D9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40FE90-6B71-4379-AC36-D3302F1429E7}"/>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5" name="Footer Placeholder 4">
            <a:extLst>
              <a:ext uri="{FF2B5EF4-FFF2-40B4-BE49-F238E27FC236}">
                <a16:creationId xmlns:a16="http://schemas.microsoft.com/office/drawing/2014/main" id="{5B51EAB8-505B-4CCF-84D8-2F978B136CF7}"/>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0232F1D4-942F-428A-B0F4-AD4F7AA133CF}"/>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290847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80C4-ED58-4766-A7E3-DC31218DE2DF}"/>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9498F6FB-3A4F-4B4D-B73A-27FF38D780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34204FC3-A367-46BC-968C-8AA64534F9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5625F3C4-A405-4E19-8E7C-4F374BB3B4F4}"/>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6" name="Footer Placeholder 5">
            <a:extLst>
              <a:ext uri="{FF2B5EF4-FFF2-40B4-BE49-F238E27FC236}">
                <a16:creationId xmlns:a16="http://schemas.microsoft.com/office/drawing/2014/main" id="{0867B1D8-9CA8-4ABF-85A4-CB27788A8E8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6A7D12CF-5B97-4A56-BF50-689792147AE9}"/>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3179388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B76A-43C8-4D61-92B6-35E12CE27B8D}"/>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FD4424DB-6A71-4F26-9823-8FC07E927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CAAF3-44D5-4743-B180-43BF71FB9F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31B9C026-1860-44F3-BD05-1A22C11E1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1B0E8E-C8BB-4DEF-8090-321B161A7D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927B83FA-734F-4BDD-8A5A-D9921EB4BA8F}"/>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8" name="Footer Placeholder 7">
            <a:extLst>
              <a:ext uri="{FF2B5EF4-FFF2-40B4-BE49-F238E27FC236}">
                <a16:creationId xmlns:a16="http://schemas.microsoft.com/office/drawing/2014/main" id="{54FB5EB4-CF3F-46A8-8ED1-FB982285BDC6}"/>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49799041-7DBB-48AE-8CCF-509254ABCB43}"/>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106702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F5BE-762B-48C7-8A2A-09B00C20B106}"/>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E8DB4EA0-61BB-4316-9FE6-C8FBA1AA1CC3}"/>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4" name="Footer Placeholder 3">
            <a:extLst>
              <a:ext uri="{FF2B5EF4-FFF2-40B4-BE49-F238E27FC236}">
                <a16:creationId xmlns:a16="http://schemas.microsoft.com/office/drawing/2014/main" id="{34118287-04BE-405E-BEB8-AFC9A1DB22B1}"/>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73390C77-8191-4B83-A44B-7269359D80B4}"/>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401280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FDA6A-9476-4E4B-944A-90DD81ABF07D}"/>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3" name="Footer Placeholder 2">
            <a:extLst>
              <a:ext uri="{FF2B5EF4-FFF2-40B4-BE49-F238E27FC236}">
                <a16:creationId xmlns:a16="http://schemas.microsoft.com/office/drawing/2014/main" id="{609051E2-5300-459B-98C2-07F84AE0E31F}"/>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C316C121-8E8F-427B-93CB-373904C7C8D8}"/>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212280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1F84-AF24-4D50-A391-7EC4FF732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AB76570A-9BCB-4948-AF5A-B6455A557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B99A6781-20D1-4DCC-A915-0EA2D3F3E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62DE4-7DA7-438F-B9A0-2A02D65DDC78}"/>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6" name="Footer Placeholder 5">
            <a:extLst>
              <a:ext uri="{FF2B5EF4-FFF2-40B4-BE49-F238E27FC236}">
                <a16:creationId xmlns:a16="http://schemas.microsoft.com/office/drawing/2014/main" id="{9247ED31-95DF-46A9-B4E1-A42DC6FA359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5C265423-9E3E-4E04-A06B-3B9F602F67E2}"/>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326866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0459-A72A-4D46-9338-019787178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719E5754-7796-448E-957D-44790B1A6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84102DA9-66FE-496B-8318-A66172E83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2DBD1-5BEA-4A15-AF81-0800710DC2F3}"/>
              </a:ext>
            </a:extLst>
          </p:cNvPr>
          <p:cNvSpPr>
            <a:spLocks noGrp="1"/>
          </p:cNvSpPr>
          <p:nvPr>
            <p:ph type="dt" sz="half" idx="10"/>
          </p:nvPr>
        </p:nvSpPr>
        <p:spPr/>
        <p:txBody>
          <a:bodyPr/>
          <a:lstStyle/>
          <a:p>
            <a:fld id="{A9AF5A02-83D2-4D23-B639-6F14D43B3C9A}" type="datetimeFigureOut">
              <a:rPr lang="en-MY" smtClean="0"/>
              <a:t>1/12/2023</a:t>
            </a:fld>
            <a:endParaRPr lang="en-MY"/>
          </a:p>
        </p:txBody>
      </p:sp>
      <p:sp>
        <p:nvSpPr>
          <p:cNvPr id="6" name="Footer Placeholder 5">
            <a:extLst>
              <a:ext uri="{FF2B5EF4-FFF2-40B4-BE49-F238E27FC236}">
                <a16:creationId xmlns:a16="http://schemas.microsoft.com/office/drawing/2014/main" id="{31406FE3-05D7-4D76-B239-886D478F3993}"/>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B5F69B7A-5976-41AB-8BB9-2CAB0F50E735}"/>
              </a:ext>
            </a:extLst>
          </p:cNvPr>
          <p:cNvSpPr>
            <a:spLocks noGrp="1"/>
          </p:cNvSpPr>
          <p:nvPr>
            <p:ph type="sldNum" sz="quarter" idx="12"/>
          </p:nvPr>
        </p:nvSpPr>
        <p:spPr/>
        <p:txBody>
          <a:bodyPr/>
          <a:lstStyle/>
          <a:p>
            <a:fld id="{A09DFC56-FA04-4EC3-9BE3-F4273320BA82}" type="slidenum">
              <a:rPr lang="en-MY" smtClean="0"/>
              <a:t>‹#›</a:t>
            </a:fld>
            <a:endParaRPr lang="en-MY"/>
          </a:p>
        </p:txBody>
      </p:sp>
    </p:spTree>
    <p:extLst>
      <p:ext uri="{BB962C8B-B14F-4D97-AF65-F5344CB8AC3E}">
        <p14:creationId xmlns:p14="http://schemas.microsoft.com/office/powerpoint/2010/main" val="393364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65EBA-7EED-4ED4-9403-E309AA682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1847B574-81E0-4BE7-B63D-65DD5C291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92009A4-E854-4686-9852-A968EF542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F5A02-83D2-4D23-B639-6F14D43B3C9A}" type="datetimeFigureOut">
              <a:rPr lang="en-MY" smtClean="0"/>
              <a:t>1/12/2023</a:t>
            </a:fld>
            <a:endParaRPr lang="en-MY"/>
          </a:p>
        </p:txBody>
      </p:sp>
      <p:sp>
        <p:nvSpPr>
          <p:cNvPr id="5" name="Footer Placeholder 4">
            <a:extLst>
              <a:ext uri="{FF2B5EF4-FFF2-40B4-BE49-F238E27FC236}">
                <a16:creationId xmlns:a16="http://schemas.microsoft.com/office/drawing/2014/main" id="{73CEF526-255E-44BE-A70D-47AD56B35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57E26163-39DA-48EB-AC0D-6E3EF9E576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DFC56-FA04-4EC3-9BE3-F4273320BA82}" type="slidenum">
              <a:rPr lang="en-MY" smtClean="0"/>
              <a:t>‹#›</a:t>
            </a:fld>
            <a:endParaRPr lang="en-MY"/>
          </a:p>
        </p:txBody>
      </p:sp>
    </p:spTree>
    <p:extLst>
      <p:ext uri="{BB962C8B-B14F-4D97-AF65-F5344CB8AC3E}">
        <p14:creationId xmlns:p14="http://schemas.microsoft.com/office/powerpoint/2010/main" val="174398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4CB5-091C-4956-A826-7C9832A3B8D6}"/>
              </a:ext>
            </a:extLst>
          </p:cNvPr>
          <p:cNvSpPr>
            <a:spLocks noGrp="1"/>
          </p:cNvSpPr>
          <p:nvPr>
            <p:ph type="ctrTitle"/>
          </p:nvPr>
        </p:nvSpPr>
        <p:spPr>
          <a:xfrm>
            <a:off x="1066800" y="1041400"/>
            <a:ext cx="9144000" cy="2387600"/>
          </a:xfrm>
        </p:spPr>
        <p:txBody>
          <a:bodyPr/>
          <a:lstStyle/>
          <a:p>
            <a:r>
              <a:rPr lang="en-MY" dirty="0" err="1"/>
              <a:t>Cahaya</a:t>
            </a:r>
            <a:r>
              <a:rPr lang="en-MY" dirty="0"/>
              <a:t> </a:t>
            </a:r>
            <a:r>
              <a:rPr lang="en-MY" dirty="0" err="1"/>
              <a:t>Matahari</a:t>
            </a:r>
            <a:endParaRPr lang="en-MY" dirty="0"/>
          </a:p>
        </p:txBody>
      </p:sp>
      <p:sp>
        <p:nvSpPr>
          <p:cNvPr id="3" name="Subtitle 2">
            <a:extLst>
              <a:ext uri="{FF2B5EF4-FFF2-40B4-BE49-F238E27FC236}">
                <a16:creationId xmlns:a16="http://schemas.microsoft.com/office/drawing/2014/main" id="{356E13B5-3380-4C06-9FEC-2E83168BCC88}"/>
              </a:ext>
            </a:extLst>
          </p:cNvPr>
          <p:cNvSpPr>
            <a:spLocks noGrp="1"/>
          </p:cNvSpPr>
          <p:nvPr>
            <p:ph type="subTitle" idx="1"/>
          </p:nvPr>
        </p:nvSpPr>
        <p:spPr/>
        <p:txBody>
          <a:bodyPr/>
          <a:lstStyle/>
          <a:p>
            <a:r>
              <a:rPr lang="en-MY" dirty="0"/>
              <a:t>Yang Ke-4 </a:t>
            </a:r>
            <a:r>
              <a:rPr lang="en-MY" dirty="0" err="1"/>
              <a:t>daripada</a:t>
            </a:r>
            <a:r>
              <a:rPr lang="en-MY" dirty="0"/>
              <a:t> LAPAN HARTA</a:t>
            </a:r>
          </a:p>
        </p:txBody>
      </p:sp>
      <p:pic>
        <p:nvPicPr>
          <p:cNvPr id="4" name="Picture 3">
            <a:extLst>
              <a:ext uri="{FF2B5EF4-FFF2-40B4-BE49-F238E27FC236}">
                <a16:creationId xmlns:a16="http://schemas.microsoft.com/office/drawing/2014/main" id="{55430A5C-5927-427A-9A86-66B92A092B6F}"/>
              </a:ext>
            </a:extLst>
          </p:cNvPr>
          <p:cNvPicPr>
            <a:picLocks noChangeAspect="1"/>
          </p:cNvPicPr>
          <p:nvPr/>
        </p:nvPicPr>
        <p:blipFill>
          <a:blip r:embed="rId2"/>
          <a:stretch>
            <a:fillRect/>
          </a:stretch>
        </p:blipFill>
        <p:spPr>
          <a:xfrm>
            <a:off x="8494965" y="0"/>
            <a:ext cx="3697035" cy="6858000"/>
          </a:xfrm>
          <a:prstGeom prst="rect">
            <a:avLst/>
          </a:prstGeom>
        </p:spPr>
      </p:pic>
    </p:spTree>
    <p:extLst>
      <p:ext uri="{BB962C8B-B14F-4D97-AF65-F5344CB8AC3E}">
        <p14:creationId xmlns:p14="http://schemas.microsoft.com/office/powerpoint/2010/main" val="317292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CB6C-BA2B-4C79-9310-9882EE6F99A1}"/>
              </a:ext>
            </a:extLst>
          </p:cNvPr>
          <p:cNvSpPr>
            <a:spLocks noGrp="1"/>
          </p:cNvSpPr>
          <p:nvPr>
            <p:ph type="title"/>
          </p:nvPr>
        </p:nvSpPr>
        <p:spPr/>
        <p:txBody>
          <a:bodyPr/>
          <a:lstStyle/>
          <a:p>
            <a:endParaRPr lang="en-MY" dirty="0"/>
          </a:p>
        </p:txBody>
      </p:sp>
      <p:sp>
        <p:nvSpPr>
          <p:cNvPr id="3" name="Text Placeholder 2">
            <a:extLst>
              <a:ext uri="{FF2B5EF4-FFF2-40B4-BE49-F238E27FC236}">
                <a16:creationId xmlns:a16="http://schemas.microsoft.com/office/drawing/2014/main" id="{0AD642AF-0731-406F-AB72-AC7A2BCCE83B}"/>
              </a:ext>
            </a:extLst>
          </p:cNvPr>
          <p:cNvSpPr>
            <a:spLocks noGrp="1"/>
          </p:cNvSpPr>
          <p:nvPr>
            <p:ph type="body" idx="1"/>
          </p:nvPr>
        </p:nvSpPr>
        <p:spPr/>
        <p:txBody>
          <a:bodyPr/>
          <a:lstStyle/>
          <a:p>
            <a:endParaRPr lang="en-MY"/>
          </a:p>
        </p:txBody>
      </p:sp>
      <p:pic>
        <p:nvPicPr>
          <p:cNvPr id="5" name="Picture 4">
            <a:extLst>
              <a:ext uri="{FF2B5EF4-FFF2-40B4-BE49-F238E27FC236}">
                <a16:creationId xmlns:a16="http://schemas.microsoft.com/office/drawing/2014/main" id="{40642C89-6A7F-4EA0-B8EA-3B604E86BD5D}"/>
              </a:ext>
            </a:extLst>
          </p:cNvPr>
          <p:cNvPicPr>
            <a:picLocks noChangeAspect="1"/>
          </p:cNvPicPr>
          <p:nvPr/>
        </p:nvPicPr>
        <p:blipFill>
          <a:blip r:embed="rId2"/>
          <a:stretch>
            <a:fillRect/>
          </a:stretch>
        </p:blipFill>
        <p:spPr>
          <a:xfrm>
            <a:off x="2573404" y="0"/>
            <a:ext cx="7045191" cy="6858000"/>
          </a:xfrm>
          <a:prstGeom prst="rect">
            <a:avLst/>
          </a:prstGeom>
        </p:spPr>
      </p:pic>
    </p:spTree>
    <p:extLst>
      <p:ext uri="{BB962C8B-B14F-4D97-AF65-F5344CB8AC3E}">
        <p14:creationId xmlns:p14="http://schemas.microsoft.com/office/powerpoint/2010/main" val="185491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086E9F-F2D0-426E-40AA-4ABEB054955C}"/>
              </a:ext>
            </a:extLst>
          </p:cNvPr>
          <p:cNvSpPr>
            <a:spLocks noGrp="1"/>
          </p:cNvSpPr>
          <p:nvPr>
            <p:ph type="title"/>
          </p:nvPr>
        </p:nvSpPr>
        <p:spPr>
          <a:xfrm>
            <a:off x="838200" y="365125"/>
            <a:ext cx="10515600" cy="1703161"/>
          </a:xfrm>
        </p:spPr>
        <p:txBody>
          <a:bodyPr>
            <a:normAutofit fontScale="90000"/>
          </a:bodyPr>
          <a:lstStyle/>
          <a:p>
            <a:pPr algn="ctr"/>
            <a:r>
              <a:rPr lang="en-MY" dirty="0" err="1">
                <a:latin typeface="High Tower Text" panose="02040502050506030303" pitchFamily="18" charset="0"/>
              </a:rPr>
              <a:t>Firman</a:t>
            </a:r>
            <a:r>
              <a:rPr lang="en-MY" dirty="0">
                <a:latin typeface="High Tower Text" panose="02040502050506030303" pitchFamily="18" charset="0"/>
              </a:rPr>
              <a:t>-Mu itu </a:t>
            </a:r>
            <a:r>
              <a:rPr lang="en-MY" dirty="0" err="1">
                <a:latin typeface="High Tower Text" panose="02040502050506030303" pitchFamily="18" charset="0"/>
              </a:rPr>
              <a:t>pelita</a:t>
            </a:r>
            <a:r>
              <a:rPr lang="en-MY" dirty="0">
                <a:latin typeface="High Tower Text" panose="02040502050506030303" pitchFamily="18" charset="0"/>
              </a:rPr>
              <a:t> bagi </a:t>
            </a:r>
            <a:r>
              <a:rPr lang="en-MY" dirty="0" err="1">
                <a:latin typeface="High Tower Text" panose="02040502050506030303" pitchFamily="18" charset="0"/>
              </a:rPr>
              <a:t>kakiku</a:t>
            </a:r>
            <a:r>
              <a:rPr lang="en-MY" dirty="0">
                <a:latin typeface="High Tower Text" panose="02040502050506030303" pitchFamily="18" charset="0"/>
              </a:rPr>
              <a:t> dan </a:t>
            </a:r>
            <a:r>
              <a:rPr lang="en-MY" dirty="0" err="1">
                <a:latin typeface="High Tower Text" panose="02040502050506030303" pitchFamily="18" charset="0"/>
              </a:rPr>
              <a:t>terang</a:t>
            </a:r>
            <a:r>
              <a:rPr lang="en-MY" dirty="0">
                <a:latin typeface="High Tower Text" panose="02040502050506030303" pitchFamily="18" charset="0"/>
              </a:rPr>
              <a:t> bagi </a:t>
            </a:r>
            <a:r>
              <a:rPr lang="en-MY" dirty="0" err="1">
                <a:latin typeface="High Tower Text" panose="02040502050506030303" pitchFamily="18" charset="0"/>
              </a:rPr>
              <a:t>jalanku</a:t>
            </a:r>
            <a:br>
              <a:rPr lang="en-MY" dirty="0">
                <a:latin typeface="High Tower Text" panose="02040502050506030303" pitchFamily="18" charset="0"/>
              </a:rPr>
            </a:br>
            <a:r>
              <a:rPr lang="en-MY" dirty="0" err="1">
                <a:latin typeface="High Tower Text" panose="02040502050506030303" pitchFamily="18" charset="0"/>
              </a:rPr>
              <a:t>Mazmur</a:t>
            </a:r>
            <a:r>
              <a:rPr lang="en-MY" dirty="0">
                <a:latin typeface="High Tower Text" panose="02040502050506030303" pitchFamily="18" charset="0"/>
              </a:rPr>
              <a:t> 119 : 105</a:t>
            </a:r>
          </a:p>
        </p:txBody>
      </p:sp>
      <p:pic>
        <p:nvPicPr>
          <p:cNvPr id="11" name="Content Placeholder 10">
            <a:extLst>
              <a:ext uri="{FF2B5EF4-FFF2-40B4-BE49-F238E27FC236}">
                <a16:creationId xmlns:a16="http://schemas.microsoft.com/office/drawing/2014/main" id="{DAD7D30E-1E6B-6A81-E5F7-D5E2932CE939}"/>
              </a:ext>
            </a:extLst>
          </p:cNvPr>
          <p:cNvPicPr>
            <a:picLocks noGrp="1" noChangeAspect="1"/>
          </p:cNvPicPr>
          <p:nvPr>
            <p:ph idx="1"/>
          </p:nvPr>
        </p:nvPicPr>
        <p:blipFill>
          <a:blip r:embed="rId2"/>
          <a:stretch>
            <a:fillRect/>
          </a:stretch>
        </p:blipFill>
        <p:spPr>
          <a:xfrm>
            <a:off x="2228144" y="2315708"/>
            <a:ext cx="7735712" cy="4351338"/>
          </a:xfrm>
          <a:prstGeom prst="rect">
            <a:avLst/>
          </a:prstGeom>
        </p:spPr>
      </p:pic>
    </p:spTree>
    <p:extLst>
      <p:ext uri="{BB962C8B-B14F-4D97-AF65-F5344CB8AC3E}">
        <p14:creationId xmlns:p14="http://schemas.microsoft.com/office/powerpoint/2010/main" val="1195858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352D-DEE2-6A63-31BD-4C7D2297CF9F}"/>
              </a:ext>
            </a:extLst>
          </p:cNvPr>
          <p:cNvSpPr>
            <a:spLocks noGrp="1"/>
          </p:cNvSpPr>
          <p:nvPr>
            <p:ph type="title"/>
          </p:nvPr>
        </p:nvSpPr>
        <p:spPr>
          <a:xfrm>
            <a:off x="838200" y="932389"/>
            <a:ext cx="10515600" cy="1660339"/>
          </a:xfrm>
        </p:spPr>
        <p:txBody>
          <a:bodyPr/>
          <a:lstStyle/>
          <a:p>
            <a:endParaRPr lang="en-MY" dirty="0"/>
          </a:p>
        </p:txBody>
      </p:sp>
      <p:pic>
        <p:nvPicPr>
          <p:cNvPr id="4" name="Content Placeholder 3">
            <a:extLst>
              <a:ext uri="{FF2B5EF4-FFF2-40B4-BE49-F238E27FC236}">
                <a16:creationId xmlns:a16="http://schemas.microsoft.com/office/drawing/2014/main" id="{6AEBC6C0-0475-CACA-FDBE-96359DDB64BE}"/>
              </a:ext>
            </a:extLst>
          </p:cNvPr>
          <p:cNvPicPr>
            <a:picLocks noGrp="1" noChangeAspect="1"/>
          </p:cNvPicPr>
          <p:nvPr>
            <p:ph idx="1"/>
          </p:nvPr>
        </p:nvPicPr>
        <p:blipFill>
          <a:blip r:embed="rId2"/>
          <a:stretch>
            <a:fillRect/>
          </a:stretch>
        </p:blipFill>
        <p:spPr>
          <a:xfrm>
            <a:off x="1979765" y="327383"/>
            <a:ext cx="7997612" cy="5598228"/>
          </a:xfrm>
          <a:prstGeom prst="rect">
            <a:avLst/>
          </a:prstGeom>
        </p:spPr>
      </p:pic>
      <p:sp>
        <p:nvSpPr>
          <p:cNvPr id="8" name="TextBox 7">
            <a:extLst>
              <a:ext uri="{FF2B5EF4-FFF2-40B4-BE49-F238E27FC236}">
                <a16:creationId xmlns:a16="http://schemas.microsoft.com/office/drawing/2014/main" id="{8013E745-C756-3AF1-3A4A-038DFB8DEFF3}"/>
              </a:ext>
            </a:extLst>
          </p:cNvPr>
          <p:cNvSpPr txBox="1"/>
          <p:nvPr/>
        </p:nvSpPr>
        <p:spPr>
          <a:xfrm>
            <a:off x="2097194" y="5140781"/>
            <a:ext cx="7762754" cy="1569660"/>
          </a:xfrm>
          <a:prstGeom prst="rect">
            <a:avLst/>
          </a:prstGeom>
          <a:noFill/>
        </p:spPr>
        <p:txBody>
          <a:bodyPr wrap="square">
            <a:spAutoFit/>
          </a:bodyPr>
          <a:lstStyle/>
          <a:p>
            <a:pPr algn="ctr"/>
            <a:r>
              <a:rPr lang="en-MY" sz="2400" dirty="0" err="1">
                <a:highlight>
                  <a:srgbClr val="00FFFF"/>
                </a:highlight>
              </a:rPr>
              <a:t>Demikianlak</a:t>
            </a:r>
            <a:r>
              <a:rPr lang="en-MY" sz="2400" dirty="0">
                <a:highlight>
                  <a:srgbClr val="00FFFF"/>
                </a:highlight>
              </a:rPr>
              <a:t> </a:t>
            </a:r>
            <a:r>
              <a:rPr lang="en-MY" sz="2400" dirty="0" err="1">
                <a:highlight>
                  <a:srgbClr val="00FFFF"/>
                </a:highlight>
              </a:rPr>
              <a:t>hendaknya</a:t>
            </a:r>
            <a:r>
              <a:rPr lang="en-MY" sz="2400" dirty="0">
                <a:highlight>
                  <a:srgbClr val="00FFFF"/>
                </a:highlight>
              </a:rPr>
              <a:t> </a:t>
            </a:r>
            <a:r>
              <a:rPr lang="en-MY" sz="2400" dirty="0" err="1">
                <a:highlight>
                  <a:srgbClr val="00FFFF"/>
                </a:highlight>
              </a:rPr>
              <a:t>terangmu</a:t>
            </a:r>
            <a:r>
              <a:rPr lang="en-MY" sz="2400" dirty="0">
                <a:highlight>
                  <a:srgbClr val="00FFFF"/>
                </a:highlight>
              </a:rPr>
              <a:t> </a:t>
            </a:r>
            <a:r>
              <a:rPr lang="en-MY" sz="2400" dirty="0" err="1">
                <a:highlight>
                  <a:srgbClr val="00FFFF"/>
                </a:highlight>
              </a:rPr>
              <a:t>bercahaya</a:t>
            </a:r>
            <a:r>
              <a:rPr lang="en-MY" sz="2400" dirty="0">
                <a:highlight>
                  <a:srgbClr val="00FFFF"/>
                </a:highlight>
              </a:rPr>
              <a:t> di </a:t>
            </a:r>
            <a:r>
              <a:rPr lang="en-MY" sz="2400" dirty="0" err="1">
                <a:highlight>
                  <a:srgbClr val="00FFFF"/>
                </a:highlight>
              </a:rPr>
              <a:t>depan</a:t>
            </a:r>
            <a:r>
              <a:rPr lang="en-MY" sz="2400" dirty="0">
                <a:highlight>
                  <a:srgbClr val="00FFFF"/>
                </a:highlight>
              </a:rPr>
              <a:t> orang, supaya mereka </a:t>
            </a:r>
            <a:r>
              <a:rPr lang="en-MY" sz="2400" dirty="0" err="1">
                <a:highlight>
                  <a:srgbClr val="00FFFF"/>
                </a:highlight>
              </a:rPr>
              <a:t>melihat</a:t>
            </a:r>
            <a:r>
              <a:rPr lang="en-MY" sz="2400" dirty="0">
                <a:highlight>
                  <a:srgbClr val="00FFFF"/>
                </a:highlight>
              </a:rPr>
              <a:t> </a:t>
            </a:r>
            <a:r>
              <a:rPr lang="en-MY" sz="2400" dirty="0" err="1">
                <a:highlight>
                  <a:srgbClr val="00FFFF"/>
                </a:highlight>
              </a:rPr>
              <a:t>perbuatanmu</a:t>
            </a:r>
            <a:r>
              <a:rPr lang="en-MY" sz="2400" dirty="0">
                <a:highlight>
                  <a:srgbClr val="00FFFF"/>
                </a:highlight>
              </a:rPr>
              <a:t> yang baik dan </a:t>
            </a:r>
            <a:r>
              <a:rPr lang="en-MY" sz="2400" dirty="0" err="1">
                <a:highlight>
                  <a:srgbClr val="00FFFF"/>
                </a:highlight>
              </a:rPr>
              <a:t>memuliakan</a:t>
            </a:r>
            <a:r>
              <a:rPr lang="en-MY" sz="2400" dirty="0">
                <a:highlight>
                  <a:srgbClr val="00FFFF"/>
                </a:highlight>
              </a:rPr>
              <a:t> </a:t>
            </a:r>
            <a:r>
              <a:rPr lang="en-MY" sz="2400" dirty="0" err="1">
                <a:highlight>
                  <a:srgbClr val="00FFFF"/>
                </a:highlight>
              </a:rPr>
              <a:t>Bapamu</a:t>
            </a:r>
            <a:r>
              <a:rPr lang="en-MY" sz="2400" dirty="0">
                <a:highlight>
                  <a:srgbClr val="00FFFF"/>
                </a:highlight>
              </a:rPr>
              <a:t> yang di </a:t>
            </a:r>
            <a:r>
              <a:rPr lang="en-MY" sz="2400" dirty="0" err="1">
                <a:highlight>
                  <a:srgbClr val="00FFFF"/>
                </a:highlight>
              </a:rPr>
              <a:t>sorga</a:t>
            </a:r>
            <a:r>
              <a:rPr lang="en-MY" sz="2400" dirty="0">
                <a:highlight>
                  <a:srgbClr val="00FFFF"/>
                </a:highlight>
              </a:rPr>
              <a:t>.</a:t>
            </a:r>
          </a:p>
          <a:p>
            <a:pPr algn="ctr"/>
            <a:r>
              <a:rPr lang="en-MY" sz="2400" dirty="0" err="1">
                <a:highlight>
                  <a:srgbClr val="00FFFF"/>
                </a:highlight>
              </a:rPr>
              <a:t>Matius</a:t>
            </a:r>
            <a:r>
              <a:rPr lang="en-MY" sz="2400" dirty="0">
                <a:highlight>
                  <a:srgbClr val="00FFFF"/>
                </a:highlight>
              </a:rPr>
              <a:t> 5 : 16</a:t>
            </a:r>
          </a:p>
        </p:txBody>
      </p:sp>
    </p:spTree>
    <p:extLst>
      <p:ext uri="{BB962C8B-B14F-4D97-AF65-F5344CB8AC3E}">
        <p14:creationId xmlns:p14="http://schemas.microsoft.com/office/powerpoint/2010/main" val="152952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E060-E4BD-08D7-DBA6-AA7571243DC5}"/>
              </a:ext>
            </a:extLst>
          </p:cNvPr>
          <p:cNvSpPr>
            <a:spLocks noGrp="1"/>
          </p:cNvSpPr>
          <p:nvPr>
            <p:ph type="title"/>
          </p:nvPr>
        </p:nvSpPr>
        <p:spPr/>
        <p:txBody>
          <a:bodyPr/>
          <a:lstStyle/>
          <a:p>
            <a:endParaRPr lang="en-MY"/>
          </a:p>
        </p:txBody>
      </p:sp>
      <p:pic>
        <p:nvPicPr>
          <p:cNvPr id="4" name="Content Placeholder 3">
            <a:extLst>
              <a:ext uri="{FF2B5EF4-FFF2-40B4-BE49-F238E27FC236}">
                <a16:creationId xmlns:a16="http://schemas.microsoft.com/office/drawing/2014/main" id="{E86FA055-6C06-535D-4A2E-D13736AD2B92}"/>
              </a:ext>
            </a:extLst>
          </p:cNvPr>
          <p:cNvPicPr>
            <a:picLocks noGrp="1" noChangeAspect="1"/>
          </p:cNvPicPr>
          <p:nvPr>
            <p:ph idx="1"/>
          </p:nvPr>
        </p:nvPicPr>
        <p:blipFill>
          <a:blip r:embed="rId2"/>
          <a:stretch>
            <a:fillRect/>
          </a:stretch>
        </p:blipFill>
        <p:spPr>
          <a:xfrm>
            <a:off x="3530670" y="764287"/>
            <a:ext cx="5130660" cy="5329426"/>
          </a:xfrm>
          <a:prstGeom prst="rect">
            <a:avLst/>
          </a:prstGeom>
        </p:spPr>
      </p:pic>
    </p:spTree>
    <p:extLst>
      <p:ext uri="{BB962C8B-B14F-4D97-AF65-F5344CB8AC3E}">
        <p14:creationId xmlns:p14="http://schemas.microsoft.com/office/powerpoint/2010/main" val="311178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6B0AA9-5C6C-4621-A98D-98736F63532F}"/>
              </a:ext>
            </a:extLst>
          </p:cNvPr>
          <p:cNvSpPr>
            <a:spLocks noGrp="1"/>
          </p:cNvSpPr>
          <p:nvPr>
            <p:ph type="title"/>
          </p:nvPr>
        </p:nvSpPr>
        <p:spPr>
          <a:xfrm>
            <a:off x="831850" y="2476156"/>
            <a:ext cx="6412230" cy="3140075"/>
          </a:xfrm>
        </p:spPr>
        <p:txBody>
          <a:bodyPr>
            <a:noAutofit/>
          </a:bodyPr>
          <a:lstStyle/>
          <a:p>
            <a:br>
              <a:rPr lang="en-US" sz="2800" dirty="0"/>
            </a:br>
            <a:br>
              <a:rPr lang="en-US" sz="2800" dirty="0"/>
            </a:br>
            <a:r>
              <a:rPr lang="en-US" sz="2800" dirty="0" err="1"/>
              <a:t>Pernahkah</a:t>
            </a:r>
            <a:r>
              <a:rPr lang="en-US" sz="2800" dirty="0"/>
              <a:t> </a:t>
            </a:r>
            <a:r>
              <a:rPr lang="en-US" sz="2800" dirty="0" err="1"/>
              <a:t>anda</a:t>
            </a:r>
            <a:r>
              <a:rPr lang="en-US" sz="2800" dirty="0"/>
              <a:t> </a:t>
            </a:r>
            <a:r>
              <a:rPr lang="en-US" sz="2800" dirty="0" err="1"/>
              <a:t>merasakan</a:t>
            </a:r>
            <a:r>
              <a:rPr lang="en-US" sz="2800" dirty="0"/>
              <a:t> </a:t>
            </a:r>
            <a:r>
              <a:rPr lang="en-US" sz="2800" dirty="0" err="1"/>
              <a:t>cahaya</a:t>
            </a:r>
            <a:r>
              <a:rPr lang="en-US" sz="2800" dirty="0"/>
              <a:t> </a:t>
            </a:r>
            <a:r>
              <a:rPr lang="en-US" sz="2800" dirty="0" err="1"/>
              <a:t>matahari</a:t>
            </a:r>
            <a:r>
              <a:rPr lang="en-US" sz="2800" dirty="0"/>
              <a:t> </a:t>
            </a:r>
            <a:r>
              <a:rPr lang="en-US" sz="2800" dirty="0" err="1"/>
              <a:t>harapan</a:t>
            </a:r>
            <a:r>
              <a:rPr lang="en-US" sz="2800" dirty="0"/>
              <a:t> </a:t>
            </a:r>
            <a:r>
              <a:rPr lang="en-US" sz="2800" dirty="0" err="1"/>
              <a:t>datang</a:t>
            </a:r>
            <a:r>
              <a:rPr lang="en-US" sz="2800" dirty="0"/>
              <a:t> </a:t>
            </a:r>
            <a:r>
              <a:rPr lang="en-US" sz="2800" dirty="0" err="1"/>
              <a:t>ke</a:t>
            </a:r>
            <a:r>
              <a:rPr lang="en-US" sz="2800" dirty="0"/>
              <a:t> </a:t>
            </a:r>
            <a:r>
              <a:rPr lang="en-US" sz="2800" dirty="0" err="1"/>
              <a:t>jiwa</a:t>
            </a:r>
            <a:r>
              <a:rPr lang="en-US" sz="2800" dirty="0"/>
              <a:t> </a:t>
            </a:r>
            <a:r>
              <a:rPr lang="en-US" sz="2800" dirty="0" err="1"/>
              <a:t>anda</a:t>
            </a:r>
            <a:r>
              <a:rPr lang="en-US" sz="2800" dirty="0"/>
              <a:t> </a:t>
            </a:r>
            <a:r>
              <a:rPr lang="en-US" sz="2800" dirty="0" err="1"/>
              <a:t>selepas</a:t>
            </a:r>
            <a:r>
              <a:rPr lang="en-US" sz="2800" dirty="0"/>
              <a:t> </a:t>
            </a:r>
            <a:r>
              <a:rPr lang="en-US" sz="2800" dirty="0" err="1"/>
              <a:t>malam</a:t>
            </a:r>
            <a:r>
              <a:rPr lang="en-US" sz="2800" dirty="0"/>
              <a:t> yang </a:t>
            </a:r>
            <a:r>
              <a:rPr lang="en-US" sz="2800" dirty="0" err="1"/>
              <a:t>panjang</a:t>
            </a:r>
            <a:r>
              <a:rPr lang="en-US" sz="2800" dirty="0"/>
              <a:t> </a:t>
            </a:r>
            <a:r>
              <a:rPr lang="en-US" sz="2800" dirty="0" err="1"/>
              <a:t>dan</a:t>
            </a:r>
            <a:r>
              <a:rPr lang="en-US" sz="2800" dirty="0"/>
              <a:t> </a:t>
            </a:r>
            <a:r>
              <a:rPr lang="en-US" sz="2800" dirty="0" err="1"/>
              <a:t>gelap</a:t>
            </a:r>
            <a:r>
              <a:rPr lang="en-US" sz="2800" dirty="0"/>
              <a:t> </a:t>
            </a:r>
            <a:r>
              <a:rPr lang="en-US" sz="2800" dirty="0" err="1"/>
              <a:t>dalam</a:t>
            </a:r>
            <a:r>
              <a:rPr lang="en-US" sz="2800" dirty="0"/>
              <a:t> </a:t>
            </a:r>
            <a:r>
              <a:rPr lang="en-US" sz="2800" dirty="0" err="1"/>
              <a:t>keputusasaan</a:t>
            </a:r>
            <a:r>
              <a:rPr lang="en-US" sz="2800" dirty="0"/>
              <a:t>? Ada </a:t>
            </a:r>
            <a:r>
              <a:rPr lang="en-US" sz="2800" dirty="0" err="1"/>
              <a:t>sesuatu</a:t>
            </a:r>
            <a:r>
              <a:rPr lang="en-US" sz="2800" dirty="0"/>
              <a:t> </a:t>
            </a:r>
            <a:r>
              <a:rPr lang="en-US" sz="2800" dirty="0" err="1"/>
              <a:t>tentang</a:t>
            </a:r>
            <a:r>
              <a:rPr lang="en-US" sz="2800" dirty="0"/>
              <a:t> </a:t>
            </a:r>
            <a:r>
              <a:rPr lang="en-US" sz="2800" dirty="0" err="1"/>
              <a:t>sinaran</a:t>
            </a:r>
            <a:r>
              <a:rPr lang="en-US" sz="2800" dirty="0"/>
              <a:t> </a:t>
            </a:r>
            <a:r>
              <a:rPr lang="en-US" sz="2800" dirty="0" err="1"/>
              <a:t>matahari</a:t>
            </a:r>
            <a:r>
              <a:rPr lang="en-US" sz="2800" dirty="0"/>
              <a:t> yang </a:t>
            </a:r>
            <a:r>
              <a:rPr lang="en-US" sz="2800" dirty="0" err="1"/>
              <a:t>hangat</a:t>
            </a:r>
            <a:r>
              <a:rPr lang="en-US" sz="2800" dirty="0"/>
              <a:t> yang </a:t>
            </a:r>
            <a:r>
              <a:rPr lang="en-US" sz="2800" dirty="0" err="1"/>
              <a:t>membuatkan</a:t>
            </a:r>
            <a:r>
              <a:rPr lang="en-US" sz="2800" dirty="0"/>
              <a:t> </a:t>
            </a:r>
            <a:r>
              <a:rPr lang="en-US" sz="2800" dirty="0" err="1"/>
              <a:t>kita</a:t>
            </a:r>
            <a:r>
              <a:rPr lang="en-US" sz="2800" dirty="0"/>
              <a:t> </a:t>
            </a:r>
            <a:r>
              <a:rPr lang="en-US" sz="2800" dirty="0" err="1"/>
              <a:t>berasa</a:t>
            </a:r>
            <a:r>
              <a:rPr lang="en-US" sz="2800" dirty="0"/>
              <a:t> </a:t>
            </a:r>
            <a:r>
              <a:rPr lang="en-US" sz="2800" dirty="0" err="1"/>
              <a:t>segar</a:t>
            </a:r>
            <a:r>
              <a:rPr lang="en-US" sz="2800" dirty="0"/>
              <a:t> </a:t>
            </a:r>
            <a:r>
              <a:rPr lang="en-US" sz="2800" dirty="0" err="1"/>
              <a:t>dan</a:t>
            </a:r>
            <a:r>
              <a:rPr lang="en-US" sz="2800" dirty="0"/>
              <a:t> </a:t>
            </a:r>
            <a:r>
              <a:rPr lang="en-US" sz="2800" dirty="0" err="1"/>
              <a:t>penuh</a:t>
            </a:r>
            <a:r>
              <a:rPr lang="en-US" sz="2800" dirty="0"/>
              <a:t> </a:t>
            </a:r>
            <a:r>
              <a:rPr lang="en-US" sz="2800" dirty="0" err="1"/>
              <a:t>harapan</a:t>
            </a:r>
            <a:r>
              <a:rPr lang="en-US" sz="2800" dirty="0"/>
              <a:t>, </a:t>
            </a:r>
            <a:r>
              <a:rPr lang="en-US" sz="2800" dirty="0" err="1"/>
              <a:t>tidak</a:t>
            </a:r>
            <a:r>
              <a:rPr lang="en-US" sz="2800" dirty="0"/>
              <a:t> </a:t>
            </a:r>
            <a:r>
              <a:rPr lang="en-US" sz="2800" dirty="0" err="1"/>
              <a:t>kira</a:t>
            </a:r>
            <a:r>
              <a:rPr lang="en-US" sz="2800" dirty="0"/>
              <a:t> </a:t>
            </a:r>
            <a:r>
              <a:rPr lang="en-US" sz="2800" dirty="0" err="1"/>
              <a:t>apa</a:t>
            </a:r>
            <a:r>
              <a:rPr lang="en-US" sz="2800" dirty="0"/>
              <a:t> </a:t>
            </a:r>
            <a:r>
              <a:rPr lang="en-US" sz="2800" dirty="0" err="1"/>
              <a:t>masalah</a:t>
            </a:r>
            <a:r>
              <a:rPr lang="en-US" sz="2800" dirty="0"/>
              <a:t> yang </a:t>
            </a:r>
            <a:r>
              <a:rPr lang="en-US" sz="2800" dirty="0" err="1"/>
              <a:t>kita</a:t>
            </a:r>
            <a:r>
              <a:rPr lang="en-US" sz="2800" dirty="0"/>
              <a:t> </a:t>
            </a:r>
            <a:r>
              <a:rPr lang="en-US" sz="2800" dirty="0" err="1"/>
              <a:t>hadapi</a:t>
            </a:r>
            <a:r>
              <a:rPr lang="en-US" sz="2800" dirty="0"/>
              <a:t>. </a:t>
            </a:r>
            <a:r>
              <a:rPr lang="en-US" sz="2800" dirty="0" err="1"/>
              <a:t>Tidak</a:t>
            </a:r>
            <a:r>
              <a:rPr lang="en-US" sz="2800" dirty="0"/>
              <a:t> </a:t>
            </a:r>
            <a:r>
              <a:rPr lang="en-US" sz="2800" dirty="0" err="1"/>
              <a:t>ramai</a:t>
            </a:r>
            <a:r>
              <a:rPr lang="en-US" sz="2800" dirty="0"/>
              <a:t> yang </a:t>
            </a:r>
            <a:r>
              <a:rPr lang="en-US" sz="2800" dirty="0" err="1"/>
              <a:t>tahu</a:t>
            </a:r>
            <a:r>
              <a:rPr lang="en-US" sz="2800" dirty="0"/>
              <a:t>, </a:t>
            </a:r>
            <a:r>
              <a:rPr lang="en-US" sz="2800" dirty="0" err="1"/>
              <a:t>tetapi</a:t>
            </a:r>
            <a:r>
              <a:rPr lang="en-US" sz="2800" dirty="0"/>
              <a:t> </a:t>
            </a:r>
            <a:r>
              <a:rPr lang="en-US" sz="2800" dirty="0" err="1"/>
              <a:t>manfaat</a:t>
            </a:r>
            <a:r>
              <a:rPr lang="en-US" sz="2800" dirty="0"/>
              <a:t> </a:t>
            </a:r>
            <a:r>
              <a:rPr lang="en-US" sz="2800" dirty="0" err="1"/>
              <a:t>cahaya</a:t>
            </a:r>
            <a:r>
              <a:rPr lang="en-US" sz="2800" dirty="0"/>
              <a:t> </a:t>
            </a:r>
            <a:r>
              <a:rPr lang="en-US" sz="2800" dirty="0" err="1"/>
              <a:t>matahari</a:t>
            </a:r>
            <a:r>
              <a:rPr lang="en-US" sz="2800" dirty="0"/>
              <a:t> </a:t>
            </a:r>
            <a:r>
              <a:rPr lang="en-US" sz="2800" dirty="0" err="1"/>
              <a:t>bukan</a:t>
            </a:r>
            <a:r>
              <a:rPr lang="en-US" sz="2800" dirty="0"/>
              <a:t> </a:t>
            </a:r>
            <a:r>
              <a:rPr lang="en-US" sz="2800" dirty="0" err="1"/>
              <a:t>sahaja</a:t>
            </a:r>
            <a:r>
              <a:rPr lang="en-US" sz="2800" dirty="0"/>
              <a:t> </a:t>
            </a:r>
            <a:r>
              <a:rPr lang="en-US" sz="2800" dirty="0" err="1"/>
              <a:t>dari</a:t>
            </a:r>
            <a:r>
              <a:rPr lang="en-US" sz="2800" dirty="0"/>
              <a:t> </a:t>
            </a:r>
            <a:r>
              <a:rPr lang="en-US" sz="2800" dirty="0" err="1"/>
              <a:t>bagaimana</a:t>
            </a:r>
            <a:r>
              <a:rPr lang="en-US" sz="2800" dirty="0"/>
              <a:t> </a:t>
            </a:r>
            <a:r>
              <a:rPr lang="en-US" sz="2800" dirty="0" err="1"/>
              <a:t>ia</a:t>
            </a:r>
            <a:r>
              <a:rPr lang="en-US" sz="2800" dirty="0"/>
              <a:t> </a:t>
            </a:r>
            <a:r>
              <a:rPr lang="en-US" sz="2800" dirty="0" err="1"/>
              <a:t>membuatkan</a:t>
            </a:r>
            <a:r>
              <a:rPr lang="en-US" sz="2800" dirty="0"/>
              <a:t> </a:t>
            </a:r>
            <a:r>
              <a:rPr lang="en-US" sz="2800" dirty="0" err="1"/>
              <a:t>kita</a:t>
            </a:r>
            <a:r>
              <a:rPr lang="en-US" sz="2800" dirty="0"/>
              <a:t> </a:t>
            </a:r>
            <a:r>
              <a:rPr lang="en-US" sz="2800" dirty="0" err="1"/>
              <a:t>berasa</a:t>
            </a:r>
            <a:r>
              <a:rPr lang="en-US" sz="2800" dirty="0"/>
              <a:t> </a:t>
            </a:r>
            <a:r>
              <a:rPr lang="en-US" sz="2800" dirty="0" err="1"/>
              <a:t>secara</a:t>
            </a:r>
            <a:r>
              <a:rPr lang="en-US" sz="2800" dirty="0"/>
              <a:t> </a:t>
            </a:r>
            <a:r>
              <a:rPr lang="en-US" sz="2800" dirty="0" err="1"/>
              <a:t>emosi</a:t>
            </a:r>
            <a:r>
              <a:rPr lang="en-US" sz="2800" dirty="0"/>
              <a:t> </a:t>
            </a:r>
            <a:r>
              <a:rPr lang="en-US" sz="2800" dirty="0" err="1"/>
              <a:t>tetapi</a:t>
            </a:r>
            <a:r>
              <a:rPr lang="en-US" sz="2800" dirty="0"/>
              <a:t> </a:t>
            </a:r>
            <a:r>
              <a:rPr lang="en-US" sz="2800" dirty="0" err="1"/>
              <a:t>cahaya</a:t>
            </a:r>
            <a:r>
              <a:rPr lang="en-US" sz="2800" dirty="0"/>
              <a:t> </a:t>
            </a:r>
            <a:r>
              <a:rPr lang="en-US" sz="2800" dirty="0" err="1"/>
              <a:t>matahari</a:t>
            </a:r>
            <a:r>
              <a:rPr lang="en-US" sz="2800" dirty="0"/>
              <a:t> </a:t>
            </a:r>
            <a:r>
              <a:rPr lang="en-US" sz="2800" dirty="0" err="1"/>
              <a:t>adalah</a:t>
            </a:r>
            <a:r>
              <a:rPr lang="en-US" sz="2800" dirty="0"/>
              <a:t> </a:t>
            </a:r>
            <a:r>
              <a:rPr lang="en-US" sz="2800" dirty="0" err="1"/>
              <a:t>faktor</a:t>
            </a:r>
            <a:r>
              <a:rPr lang="en-US" sz="2800" dirty="0"/>
              <a:t> </a:t>
            </a:r>
            <a:r>
              <a:rPr lang="en-US" sz="2800" dirty="0" err="1"/>
              <a:t>penting</a:t>
            </a:r>
            <a:r>
              <a:rPr lang="en-US" sz="2800" dirty="0"/>
              <a:t> </a:t>
            </a:r>
            <a:r>
              <a:rPr lang="en-US" sz="2800" dirty="0" err="1"/>
              <a:t>dalam</a:t>
            </a:r>
            <a:r>
              <a:rPr lang="en-US" sz="2800" dirty="0"/>
              <a:t> </a:t>
            </a:r>
            <a:r>
              <a:rPr lang="en-US" sz="2800" dirty="0" err="1"/>
              <a:t>kesihatan</a:t>
            </a:r>
            <a:r>
              <a:rPr lang="en-US" sz="2800" dirty="0"/>
              <a:t> yang </a:t>
            </a:r>
            <a:r>
              <a:rPr lang="en-US" sz="2800" dirty="0" err="1"/>
              <a:t>baik</a:t>
            </a:r>
            <a:r>
              <a:rPr lang="en-US" sz="2800" dirty="0"/>
              <a:t> </a:t>
            </a:r>
            <a:r>
              <a:rPr lang="en-US" sz="2800" dirty="0" err="1"/>
              <a:t>secara</a:t>
            </a:r>
            <a:r>
              <a:rPr lang="en-US" sz="2800" dirty="0"/>
              <a:t> </a:t>
            </a:r>
            <a:r>
              <a:rPr lang="en-US" sz="2800" dirty="0" err="1"/>
              <a:t>keseluruhan</a:t>
            </a:r>
            <a:r>
              <a:rPr lang="en-US" sz="2800" dirty="0"/>
              <a:t>.</a:t>
            </a:r>
            <a:endParaRPr lang="en-MY" sz="2800" dirty="0"/>
          </a:p>
        </p:txBody>
      </p:sp>
      <p:sp>
        <p:nvSpPr>
          <p:cNvPr id="5" name="Text Placeholder 4">
            <a:extLst>
              <a:ext uri="{FF2B5EF4-FFF2-40B4-BE49-F238E27FC236}">
                <a16:creationId xmlns:a16="http://schemas.microsoft.com/office/drawing/2014/main" id="{B08C7111-29A4-451F-88F2-3754ED0D88D6}"/>
              </a:ext>
            </a:extLst>
          </p:cNvPr>
          <p:cNvSpPr>
            <a:spLocks noGrp="1"/>
          </p:cNvSpPr>
          <p:nvPr>
            <p:ph type="body" idx="1"/>
          </p:nvPr>
        </p:nvSpPr>
        <p:spPr>
          <a:xfrm>
            <a:off x="831850" y="5616231"/>
            <a:ext cx="10515600" cy="1500187"/>
          </a:xfrm>
        </p:spPr>
        <p:txBody>
          <a:bodyPr/>
          <a:lstStyle/>
          <a:p>
            <a:r>
              <a:rPr lang="en-US" dirty="0" err="1"/>
              <a:t>Adakah</a:t>
            </a:r>
            <a:r>
              <a:rPr lang="en-US" dirty="0"/>
              <a:t> </a:t>
            </a:r>
            <a:r>
              <a:rPr lang="en-US" dirty="0" err="1"/>
              <a:t>cahaya</a:t>
            </a:r>
            <a:r>
              <a:rPr lang="en-US" dirty="0"/>
              <a:t> </a:t>
            </a:r>
            <a:r>
              <a:rPr lang="en-US" dirty="0" err="1"/>
              <a:t>matahari</a:t>
            </a:r>
            <a:r>
              <a:rPr lang="en-US" dirty="0"/>
              <a:t> </a:t>
            </a:r>
            <a:r>
              <a:rPr lang="en-US" dirty="0" err="1"/>
              <a:t>merupakan</a:t>
            </a:r>
            <a:r>
              <a:rPr lang="en-US" dirty="0"/>
              <a:t> "</a:t>
            </a:r>
            <a:r>
              <a:rPr lang="en-US" dirty="0" err="1"/>
              <a:t>nutrien</a:t>
            </a:r>
            <a:r>
              <a:rPr lang="en-US" dirty="0"/>
              <a:t>" yang </a:t>
            </a:r>
            <a:r>
              <a:rPr lang="en-US" dirty="0" err="1"/>
              <a:t>hilang</a:t>
            </a:r>
            <a:r>
              <a:rPr lang="en-US" dirty="0"/>
              <a:t> </a:t>
            </a:r>
            <a:r>
              <a:rPr lang="en-US" dirty="0" err="1"/>
              <a:t>dalam</a:t>
            </a:r>
            <a:r>
              <a:rPr lang="en-US" dirty="0"/>
              <a:t> </a:t>
            </a:r>
            <a:r>
              <a:rPr lang="en-US" dirty="0" err="1"/>
              <a:t>hidup</a:t>
            </a:r>
            <a:r>
              <a:rPr lang="en-US" dirty="0"/>
              <a:t> </a:t>
            </a:r>
            <a:r>
              <a:rPr lang="en-US" dirty="0" err="1"/>
              <a:t>anda</a:t>
            </a:r>
            <a:r>
              <a:rPr lang="en-US" dirty="0"/>
              <a:t>?</a:t>
            </a:r>
            <a:endParaRPr lang="en-MY" dirty="0"/>
          </a:p>
        </p:txBody>
      </p:sp>
      <p:pic>
        <p:nvPicPr>
          <p:cNvPr id="6" name="Picture 5">
            <a:extLst>
              <a:ext uri="{FF2B5EF4-FFF2-40B4-BE49-F238E27FC236}">
                <a16:creationId xmlns:a16="http://schemas.microsoft.com/office/drawing/2014/main" id="{4F3C19BE-4EF6-49A1-9CCD-EB4EC0F7F105}"/>
              </a:ext>
            </a:extLst>
          </p:cNvPr>
          <p:cNvPicPr>
            <a:picLocks noChangeAspect="1"/>
          </p:cNvPicPr>
          <p:nvPr/>
        </p:nvPicPr>
        <p:blipFill>
          <a:blip r:embed="rId3"/>
          <a:stretch>
            <a:fillRect/>
          </a:stretch>
        </p:blipFill>
        <p:spPr>
          <a:xfrm>
            <a:off x="7518400" y="1222692"/>
            <a:ext cx="4453044" cy="3339783"/>
          </a:xfrm>
          <a:prstGeom prst="rect">
            <a:avLst/>
          </a:prstGeom>
        </p:spPr>
      </p:pic>
    </p:spTree>
    <p:extLst>
      <p:ext uri="{BB962C8B-B14F-4D97-AF65-F5344CB8AC3E}">
        <p14:creationId xmlns:p14="http://schemas.microsoft.com/office/powerpoint/2010/main" val="413245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B215C-760C-4F55-828F-376B953366F5}"/>
              </a:ext>
            </a:extLst>
          </p:cNvPr>
          <p:cNvSpPr>
            <a:spLocks noGrp="1"/>
          </p:cNvSpPr>
          <p:nvPr>
            <p:ph idx="1"/>
          </p:nvPr>
        </p:nvSpPr>
        <p:spPr/>
        <p:txBody>
          <a:bodyPr/>
          <a:lstStyle/>
          <a:p>
            <a:r>
              <a:rPr lang="en-US" dirty="0"/>
              <a:t>Vitamin D </a:t>
            </a:r>
            <a:r>
              <a:rPr lang="en-US" dirty="0" err="1"/>
              <a:t>adalah</a:t>
            </a:r>
            <a:r>
              <a:rPr lang="en-US" dirty="0"/>
              <a:t> </a:t>
            </a:r>
            <a:r>
              <a:rPr lang="en-US" dirty="0" err="1"/>
              <a:t>komponen</a:t>
            </a:r>
            <a:r>
              <a:rPr lang="en-US" dirty="0"/>
              <a:t> yang </a:t>
            </a:r>
            <a:r>
              <a:rPr lang="en-US" dirty="0" err="1"/>
              <a:t>sangat</a:t>
            </a:r>
            <a:r>
              <a:rPr lang="en-US" dirty="0"/>
              <a:t> </a:t>
            </a:r>
            <a:r>
              <a:rPr lang="en-US" dirty="0" err="1"/>
              <a:t>penting</a:t>
            </a:r>
            <a:r>
              <a:rPr lang="en-US" dirty="0"/>
              <a:t> </a:t>
            </a:r>
            <a:r>
              <a:rPr lang="en-US" dirty="0" err="1"/>
              <a:t>dalam</a:t>
            </a:r>
            <a:r>
              <a:rPr lang="en-US" dirty="0"/>
              <a:t> </a:t>
            </a:r>
            <a:r>
              <a:rPr lang="en-US" dirty="0" err="1"/>
              <a:t>badan</a:t>
            </a:r>
            <a:r>
              <a:rPr lang="en-US" dirty="0"/>
              <a:t> </a:t>
            </a:r>
            <a:r>
              <a:rPr lang="en-US" dirty="0" err="1"/>
              <a:t>kita</a:t>
            </a:r>
            <a:r>
              <a:rPr lang="en-US" dirty="0"/>
              <a:t>. </a:t>
            </a:r>
            <a:r>
              <a:rPr lang="en-US" dirty="0" err="1"/>
              <a:t>Ia</a:t>
            </a:r>
            <a:r>
              <a:rPr lang="en-US" dirty="0"/>
              <a:t> </a:t>
            </a:r>
            <a:r>
              <a:rPr lang="en-US" dirty="0" err="1"/>
              <a:t>membantu</a:t>
            </a:r>
            <a:r>
              <a:rPr lang="en-US" dirty="0"/>
              <a:t> </a:t>
            </a:r>
            <a:r>
              <a:rPr lang="en-US" dirty="0" err="1"/>
              <a:t>mengawal</a:t>
            </a:r>
            <a:r>
              <a:rPr lang="en-US" dirty="0"/>
              <a:t> </a:t>
            </a:r>
            <a:r>
              <a:rPr lang="en-US" dirty="0" err="1"/>
              <a:t>dalam</a:t>
            </a:r>
            <a:r>
              <a:rPr lang="en-US" dirty="0"/>
              <a:t> </a:t>
            </a:r>
            <a:r>
              <a:rPr lang="en-US" dirty="0" err="1"/>
              <a:t>penyerapan</a:t>
            </a:r>
            <a:r>
              <a:rPr lang="en-US" dirty="0"/>
              <a:t> </a:t>
            </a:r>
            <a:r>
              <a:rPr lang="en-US" dirty="0" err="1"/>
              <a:t>kalsium</a:t>
            </a:r>
            <a:r>
              <a:rPr lang="en-US" dirty="0"/>
              <a:t> - </a:t>
            </a:r>
            <a:r>
              <a:rPr lang="en-US" dirty="0" err="1"/>
              <a:t>diperlukan</a:t>
            </a:r>
            <a:r>
              <a:rPr lang="en-US" dirty="0"/>
              <a:t> </a:t>
            </a:r>
            <a:r>
              <a:rPr lang="en-US" dirty="0" err="1"/>
              <a:t>untuk</a:t>
            </a:r>
            <a:r>
              <a:rPr lang="en-US" dirty="0"/>
              <a:t> </a:t>
            </a:r>
            <a:r>
              <a:rPr lang="en-US" dirty="0" err="1"/>
              <a:t>memastikan</a:t>
            </a:r>
            <a:r>
              <a:rPr lang="en-US" dirty="0"/>
              <a:t> </a:t>
            </a:r>
            <a:r>
              <a:rPr lang="en-US" dirty="0" err="1"/>
              <a:t>tulang</a:t>
            </a:r>
            <a:r>
              <a:rPr lang="en-US" dirty="0"/>
              <a:t>, </a:t>
            </a:r>
            <a:r>
              <a:rPr lang="en-US" dirty="0" err="1"/>
              <a:t>gigi</a:t>
            </a:r>
            <a:r>
              <a:rPr lang="en-US" dirty="0"/>
              <a:t> </a:t>
            </a:r>
            <a:r>
              <a:rPr lang="en-US" dirty="0" err="1"/>
              <a:t>dan</a:t>
            </a:r>
            <a:r>
              <a:rPr lang="en-US" dirty="0"/>
              <a:t> </a:t>
            </a:r>
            <a:r>
              <a:rPr lang="en-US" dirty="0" err="1"/>
              <a:t>otot</a:t>
            </a:r>
            <a:r>
              <a:rPr lang="en-US" dirty="0"/>
              <a:t> </a:t>
            </a:r>
            <a:r>
              <a:rPr lang="en-US" dirty="0" err="1"/>
              <a:t>kekal</a:t>
            </a:r>
            <a:r>
              <a:rPr lang="en-US" dirty="0"/>
              <a:t> </a:t>
            </a:r>
            <a:r>
              <a:rPr lang="en-US" dirty="0" err="1"/>
              <a:t>sihat</a:t>
            </a:r>
            <a:r>
              <a:rPr lang="en-US" dirty="0"/>
              <a:t> - </a:t>
            </a:r>
            <a:r>
              <a:rPr lang="en-US" dirty="0" err="1"/>
              <a:t>serta</a:t>
            </a:r>
            <a:r>
              <a:rPr lang="en-US" dirty="0"/>
              <a:t> </a:t>
            </a:r>
            <a:r>
              <a:rPr lang="en-US" dirty="0" err="1"/>
              <a:t>meningkatkan</a:t>
            </a:r>
            <a:r>
              <a:rPr lang="en-US" dirty="0"/>
              <a:t> </a:t>
            </a:r>
            <a:r>
              <a:rPr lang="en-US" dirty="0" err="1"/>
              <a:t>sistem</a:t>
            </a:r>
            <a:r>
              <a:rPr lang="en-US" dirty="0"/>
              <a:t> </a:t>
            </a:r>
            <a:r>
              <a:rPr lang="en-US" dirty="0" err="1"/>
              <a:t>imun</a:t>
            </a:r>
            <a:r>
              <a:rPr lang="en-US" dirty="0"/>
              <a:t> </a:t>
            </a:r>
            <a:r>
              <a:rPr lang="en-US" dirty="0" err="1"/>
              <a:t>kita</a:t>
            </a:r>
            <a:r>
              <a:rPr lang="en-US" dirty="0"/>
              <a:t>.</a:t>
            </a:r>
          </a:p>
          <a:p>
            <a:r>
              <a:rPr lang="en-US" dirty="0" err="1"/>
              <a:t>Sepuluh</a:t>
            </a:r>
            <a:r>
              <a:rPr lang="en-US" dirty="0"/>
              <a:t> </a:t>
            </a:r>
            <a:r>
              <a:rPr lang="en-US" dirty="0" err="1"/>
              <a:t>peratus</a:t>
            </a:r>
            <a:r>
              <a:rPr lang="en-US" dirty="0"/>
              <a:t> </a:t>
            </a:r>
            <a:r>
              <a:rPr lang="en-US" dirty="0" err="1"/>
              <a:t>daripada</a:t>
            </a:r>
            <a:r>
              <a:rPr lang="en-US" dirty="0"/>
              <a:t> vitamin D </a:t>
            </a:r>
            <a:r>
              <a:rPr lang="en-US" dirty="0" err="1"/>
              <a:t>dihasilkan</a:t>
            </a:r>
            <a:r>
              <a:rPr lang="en-US" dirty="0"/>
              <a:t> </a:t>
            </a:r>
            <a:r>
              <a:rPr lang="en-US" dirty="0" err="1"/>
              <a:t>melalui</a:t>
            </a:r>
            <a:r>
              <a:rPr lang="en-US" dirty="0"/>
              <a:t> </a:t>
            </a:r>
            <a:r>
              <a:rPr lang="en-US" dirty="0" err="1"/>
              <a:t>makanan</a:t>
            </a:r>
            <a:r>
              <a:rPr lang="en-US" dirty="0"/>
              <a:t> yang </a:t>
            </a:r>
            <a:r>
              <a:rPr lang="en-US" dirty="0" err="1"/>
              <a:t>kita</a:t>
            </a:r>
            <a:r>
              <a:rPr lang="en-US" dirty="0"/>
              <a:t> </a:t>
            </a:r>
            <a:r>
              <a:rPr lang="en-US" dirty="0" err="1"/>
              <a:t>makan</a:t>
            </a:r>
            <a:r>
              <a:rPr lang="en-US" dirty="0"/>
              <a:t> </a:t>
            </a:r>
            <a:r>
              <a:rPr lang="en-US" dirty="0" err="1"/>
              <a:t>manakala</a:t>
            </a:r>
            <a:r>
              <a:rPr lang="en-US" dirty="0"/>
              <a:t> 90 </a:t>
            </a:r>
            <a:r>
              <a:rPr lang="en-US" dirty="0" err="1"/>
              <a:t>peratus</a:t>
            </a:r>
            <a:r>
              <a:rPr lang="en-US" dirty="0"/>
              <a:t> </a:t>
            </a:r>
            <a:r>
              <a:rPr lang="en-US" dirty="0" err="1"/>
              <a:t>selebihnya</a:t>
            </a:r>
            <a:r>
              <a:rPr lang="en-US" dirty="0"/>
              <a:t> </a:t>
            </a:r>
            <a:r>
              <a:rPr lang="en-US" dirty="0" err="1"/>
              <a:t>dihasilkan</a:t>
            </a:r>
            <a:r>
              <a:rPr lang="en-US" dirty="0"/>
              <a:t> </a:t>
            </a:r>
            <a:r>
              <a:rPr lang="en-US" dirty="0" err="1"/>
              <a:t>dalam</a:t>
            </a:r>
            <a:r>
              <a:rPr lang="en-US" dirty="0"/>
              <a:t> </a:t>
            </a:r>
            <a:r>
              <a:rPr lang="en-US" dirty="0" err="1"/>
              <a:t>kulit</a:t>
            </a:r>
            <a:r>
              <a:rPr lang="en-US" dirty="0"/>
              <a:t> </a:t>
            </a:r>
            <a:r>
              <a:rPr lang="en-US" dirty="0" err="1"/>
              <a:t>dengan</a:t>
            </a:r>
            <a:r>
              <a:rPr lang="en-US" dirty="0"/>
              <a:t> </a:t>
            </a:r>
            <a:r>
              <a:rPr lang="en-US" dirty="0" err="1"/>
              <a:t>bantuan</a:t>
            </a:r>
            <a:r>
              <a:rPr lang="en-US" dirty="0"/>
              <a:t> </a:t>
            </a:r>
            <a:r>
              <a:rPr lang="en-US" dirty="0" err="1"/>
              <a:t>matahari</a:t>
            </a:r>
            <a:r>
              <a:rPr lang="en-US" dirty="0"/>
              <a:t>.</a:t>
            </a:r>
            <a:endParaRPr lang="en-MY" dirty="0"/>
          </a:p>
        </p:txBody>
      </p:sp>
    </p:spTree>
    <p:extLst>
      <p:ext uri="{BB962C8B-B14F-4D97-AF65-F5344CB8AC3E}">
        <p14:creationId xmlns:p14="http://schemas.microsoft.com/office/powerpoint/2010/main" val="87582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29F7-0D82-44CB-BEA6-30EC4C5B8AC0}"/>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916740F1-7B73-496D-867A-85AA559220BC}"/>
              </a:ext>
            </a:extLst>
          </p:cNvPr>
          <p:cNvSpPr>
            <a:spLocks noGrp="1"/>
          </p:cNvSpPr>
          <p:nvPr>
            <p:ph idx="1"/>
          </p:nvPr>
        </p:nvSpPr>
        <p:spPr>
          <a:xfrm>
            <a:off x="838200" y="1825625"/>
            <a:ext cx="5064760" cy="4351338"/>
          </a:xfrm>
        </p:spPr>
        <p:txBody>
          <a:bodyPr>
            <a:normAutofit lnSpcReduction="10000"/>
          </a:bodyPr>
          <a:lstStyle/>
          <a:p>
            <a:r>
              <a:rPr lang="en-US" dirty="0"/>
              <a:t>Vitamin D </a:t>
            </a:r>
            <a:r>
              <a:rPr lang="en-US" dirty="0" err="1"/>
              <a:t>adalah</a:t>
            </a:r>
            <a:r>
              <a:rPr lang="en-US" dirty="0"/>
              <a:t> </a:t>
            </a:r>
            <a:r>
              <a:rPr lang="en-US" dirty="0" err="1"/>
              <a:t>kekurangan</a:t>
            </a:r>
            <a:r>
              <a:rPr lang="en-US" dirty="0"/>
              <a:t> </a:t>
            </a:r>
            <a:r>
              <a:rPr lang="en-US" dirty="0" err="1"/>
              <a:t>terbesar</a:t>
            </a:r>
            <a:r>
              <a:rPr lang="en-US" dirty="0"/>
              <a:t> di </a:t>
            </a:r>
            <a:r>
              <a:rPr lang="en-US" dirty="0" err="1"/>
              <a:t>dunia</a:t>
            </a:r>
            <a:r>
              <a:rPr lang="en-US" dirty="0"/>
              <a:t> </a:t>
            </a:r>
            <a:r>
              <a:rPr lang="en-US" dirty="0" err="1"/>
              <a:t>bertamadun</a:t>
            </a:r>
            <a:r>
              <a:rPr lang="en-US" dirty="0"/>
              <a:t>. </a:t>
            </a:r>
            <a:r>
              <a:rPr lang="en-US" dirty="0" err="1"/>
              <a:t>Dalam</a:t>
            </a:r>
            <a:r>
              <a:rPr lang="en-US" dirty="0"/>
              <a:t> </a:t>
            </a:r>
            <a:r>
              <a:rPr lang="en-US" dirty="0" err="1"/>
              <a:t>sebuah</a:t>
            </a:r>
            <a:r>
              <a:rPr lang="en-US" dirty="0"/>
              <a:t> </a:t>
            </a:r>
            <a:r>
              <a:rPr lang="en-US" dirty="0" err="1"/>
              <a:t>tinjauan</a:t>
            </a:r>
            <a:r>
              <a:rPr lang="en-US" dirty="0"/>
              <a:t>, </a:t>
            </a:r>
            <a:r>
              <a:rPr lang="en-US" dirty="0" err="1"/>
              <a:t>kira-kira</a:t>
            </a:r>
            <a:r>
              <a:rPr lang="en-US" dirty="0"/>
              <a:t> 50% </a:t>
            </a:r>
            <a:r>
              <a:rPr lang="en-US" dirty="0" err="1"/>
              <a:t>daripada</a:t>
            </a:r>
            <a:r>
              <a:rPr lang="en-US" dirty="0"/>
              <a:t> </a:t>
            </a:r>
            <a:r>
              <a:rPr lang="en-US" dirty="0" err="1"/>
              <a:t>populasi</a:t>
            </a:r>
            <a:r>
              <a:rPr lang="en-US" dirty="0"/>
              <a:t> global </a:t>
            </a:r>
            <a:r>
              <a:rPr lang="en-US" dirty="0" err="1"/>
              <a:t>mengalami</a:t>
            </a:r>
            <a:r>
              <a:rPr lang="en-US" dirty="0"/>
              <a:t> </a:t>
            </a:r>
            <a:r>
              <a:rPr lang="en-US" dirty="0" err="1"/>
              <a:t>kekurangan</a:t>
            </a:r>
            <a:r>
              <a:rPr lang="en-US" dirty="0"/>
              <a:t> vitamin D (Nair </a:t>
            </a:r>
            <a:r>
              <a:rPr lang="en-US" dirty="0" err="1"/>
              <a:t>dan</a:t>
            </a:r>
            <a:r>
              <a:rPr lang="en-US" dirty="0"/>
              <a:t> </a:t>
            </a:r>
            <a:r>
              <a:rPr lang="en-US" dirty="0" err="1"/>
              <a:t>Maseeh</a:t>
            </a:r>
            <a:r>
              <a:rPr lang="en-US" dirty="0"/>
              <a:t>, 2012).</a:t>
            </a:r>
          </a:p>
          <a:p>
            <a:r>
              <a:rPr lang="en-MY" dirty="0"/>
              <a:t>Di Asia, </a:t>
            </a:r>
            <a:r>
              <a:rPr lang="en-MY" dirty="0" err="1"/>
              <a:t>walaupun</a:t>
            </a:r>
            <a:r>
              <a:rPr lang="en-MY" dirty="0"/>
              <a:t> </a:t>
            </a:r>
            <a:r>
              <a:rPr lang="en-MY" dirty="0" err="1"/>
              <a:t>dengan</a:t>
            </a:r>
            <a:r>
              <a:rPr lang="en-MY" dirty="0"/>
              <a:t> </a:t>
            </a:r>
            <a:r>
              <a:rPr lang="en-MY" dirty="0" err="1"/>
              <a:t>kehadiran</a:t>
            </a:r>
            <a:r>
              <a:rPr lang="en-MY" dirty="0"/>
              <a:t> </a:t>
            </a:r>
            <a:r>
              <a:rPr lang="en-MY" dirty="0" err="1"/>
              <a:t>matahari</a:t>
            </a:r>
            <a:r>
              <a:rPr lang="en-MY" dirty="0"/>
              <a:t> </a:t>
            </a:r>
            <a:r>
              <a:rPr lang="en-MY" dirty="0" err="1"/>
              <a:t>tropika</a:t>
            </a:r>
            <a:r>
              <a:rPr lang="en-MY" dirty="0"/>
              <a:t> </a:t>
            </a:r>
            <a:r>
              <a:rPr lang="en-MY" dirty="0" err="1"/>
              <a:t>hampir</a:t>
            </a:r>
            <a:r>
              <a:rPr lang="en-MY" dirty="0"/>
              <a:t> </a:t>
            </a:r>
            <a:r>
              <a:rPr lang="en-MY" dirty="0" err="1"/>
              <a:t>sepanjang</a:t>
            </a:r>
            <a:r>
              <a:rPr lang="en-MY" dirty="0"/>
              <a:t> </a:t>
            </a:r>
            <a:r>
              <a:rPr lang="en-MY" dirty="0" err="1"/>
              <a:t>tahun</a:t>
            </a:r>
            <a:r>
              <a:rPr lang="en-MY" dirty="0"/>
              <a:t>, orang </a:t>
            </a:r>
            <a:r>
              <a:rPr lang="en-MY" dirty="0" err="1"/>
              <a:t>masih</a:t>
            </a:r>
            <a:r>
              <a:rPr lang="en-MY" dirty="0"/>
              <a:t> </a:t>
            </a:r>
            <a:r>
              <a:rPr lang="en-MY" dirty="0" err="1"/>
              <a:t>kekurangan</a:t>
            </a:r>
            <a:r>
              <a:rPr lang="en-MY" dirty="0"/>
              <a:t> vitamin D.</a:t>
            </a:r>
          </a:p>
        </p:txBody>
      </p:sp>
      <p:pic>
        <p:nvPicPr>
          <p:cNvPr id="4" name="Picture 3">
            <a:extLst>
              <a:ext uri="{FF2B5EF4-FFF2-40B4-BE49-F238E27FC236}">
                <a16:creationId xmlns:a16="http://schemas.microsoft.com/office/drawing/2014/main" id="{4FF717AE-2143-44B9-8870-DD7BFE1AA593}"/>
              </a:ext>
            </a:extLst>
          </p:cNvPr>
          <p:cNvPicPr>
            <a:picLocks noChangeAspect="1"/>
          </p:cNvPicPr>
          <p:nvPr/>
        </p:nvPicPr>
        <p:blipFill>
          <a:blip r:embed="rId2"/>
          <a:stretch>
            <a:fillRect/>
          </a:stretch>
        </p:blipFill>
        <p:spPr>
          <a:xfrm>
            <a:off x="7105721" y="890833"/>
            <a:ext cx="3973742" cy="2644344"/>
          </a:xfrm>
          <a:prstGeom prst="rect">
            <a:avLst/>
          </a:prstGeom>
        </p:spPr>
      </p:pic>
      <p:pic>
        <p:nvPicPr>
          <p:cNvPr id="5" name="Picture 4">
            <a:extLst>
              <a:ext uri="{FF2B5EF4-FFF2-40B4-BE49-F238E27FC236}">
                <a16:creationId xmlns:a16="http://schemas.microsoft.com/office/drawing/2014/main" id="{A73DD1DA-9999-48A0-968E-55951013CD33}"/>
              </a:ext>
            </a:extLst>
          </p:cNvPr>
          <p:cNvPicPr>
            <a:picLocks noChangeAspect="1"/>
          </p:cNvPicPr>
          <p:nvPr/>
        </p:nvPicPr>
        <p:blipFill>
          <a:blip r:embed="rId3"/>
          <a:stretch>
            <a:fillRect/>
          </a:stretch>
        </p:blipFill>
        <p:spPr>
          <a:xfrm>
            <a:off x="7117900" y="3698240"/>
            <a:ext cx="3961563" cy="2644344"/>
          </a:xfrm>
          <a:prstGeom prst="rect">
            <a:avLst/>
          </a:prstGeom>
        </p:spPr>
      </p:pic>
    </p:spTree>
    <p:extLst>
      <p:ext uri="{BB962C8B-B14F-4D97-AF65-F5344CB8AC3E}">
        <p14:creationId xmlns:p14="http://schemas.microsoft.com/office/powerpoint/2010/main" val="3119452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8E96-6098-4571-BD4E-77E71686522A}"/>
              </a:ext>
            </a:extLst>
          </p:cNvPr>
          <p:cNvSpPr>
            <a:spLocks noGrp="1"/>
          </p:cNvSpPr>
          <p:nvPr>
            <p:ph type="title"/>
          </p:nvPr>
        </p:nvSpPr>
        <p:spPr/>
        <p:txBody>
          <a:bodyPr>
            <a:normAutofit fontScale="90000"/>
          </a:bodyPr>
          <a:lstStyle/>
          <a:p>
            <a:r>
              <a:rPr lang="en-US" dirty="0" err="1"/>
              <a:t>Penyelidikan</a:t>
            </a:r>
            <a:r>
              <a:rPr lang="en-US" dirty="0"/>
              <a:t> </a:t>
            </a:r>
            <a:r>
              <a:rPr lang="en-US" dirty="0" err="1"/>
              <a:t>telah</a:t>
            </a:r>
            <a:r>
              <a:rPr lang="en-US" dirty="0"/>
              <a:t> </a:t>
            </a:r>
            <a:r>
              <a:rPr lang="en-US" dirty="0" err="1"/>
              <a:t>menunjukkan</a:t>
            </a:r>
            <a:r>
              <a:rPr lang="en-US" dirty="0"/>
              <a:t> </a:t>
            </a:r>
            <a:r>
              <a:rPr lang="en-US" dirty="0" err="1"/>
              <a:t>beberapa</a:t>
            </a:r>
            <a:r>
              <a:rPr lang="en-US" dirty="0"/>
              <a:t> </a:t>
            </a:r>
            <a:r>
              <a:rPr lang="en-US" dirty="0" err="1"/>
              <a:t>manfaat</a:t>
            </a:r>
            <a:r>
              <a:rPr lang="en-US" dirty="0"/>
              <a:t> Vitamin D, </a:t>
            </a:r>
            <a:r>
              <a:rPr lang="en-US" dirty="0" err="1"/>
              <a:t>melalui</a:t>
            </a:r>
            <a:r>
              <a:rPr lang="en-US" dirty="0"/>
              <a:t> </a:t>
            </a:r>
            <a:r>
              <a:rPr lang="en-US" dirty="0" err="1"/>
              <a:t>cahaya</a:t>
            </a:r>
            <a:r>
              <a:rPr lang="en-US" dirty="0"/>
              <a:t> </a:t>
            </a:r>
            <a:r>
              <a:rPr lang="en-US" dirty="0" err="1"/>
              <a:t>matahari</a:t>
            </a:r>
            <a:r>
              <a:rPr lang="en-US" dirty="0"/>
              <a:t> (1):</a:t>
            </a:r>
            <a:endParaRPr lang="en-MY" dirty="0"/>
          </a:p>
        </p:txBody>
      </p:sp>
      <p:sp>
        <p:nvSpPr>
          <p:cNvPr id="3" name="Content Placeholder 2">
            <a:extLst>
              <a:ext uri="{FF2B5EF4-FFF2-40B4-BE49-F238E27FC236}">
                <a16:creationId xmlns:a16="http://schemas.microsoft.com/office/drawing/2014/main" id="{ED8B1F1D-84B5-4DF1-B13E-CEA9A2762EB5}"/>
              </a:ext>
            </a:extLst>
          </p:cNvPr>
          <p:cNvSpPr>
            <a:spLocks noGrp="1"/>
          </p:cNvSpPr>
          <p:nvPr>
            <p:ph idx="1"/>
          </p:nvPr>
        </p:nvSpPr>
        <p:spPr>
          <a:xfrm>
            <a:off x="838200" y="1825625"/>
            <a:ext cx="5135880" cy="4351338"/>
          </a:xfrm>
        </p:spPr>
        <p:txBody>
          <a:bodyPr>
            <a:normAutofit fontScale="92500" lnSpcReduction="20000"/>
          </a:bodyPr>
          <a:lstStyle/>
          <a:p>
            <a:r>
              <a:rPr lang="en-US" dirty="0"/>
              <a:t>Vitamin D </a:t>
            </a:r>
            <a:r>
              <a:rPr lang="en-US" dirty="0" err="1"/>
              <a:t>menyokong</a:t>
            </a:r>
            <a:r>
              <a:rPr lang="en-US" dirty="0"/>
              <a:t> </a:t>
            </a:r>
            <a:r>
              <a:rPr lang="en-US" dirty="0" err="1"/>
              <a:t>kesihatan</a:t>
            </a:r>
            <a:r>
              <a:rPr lang="en-US" dirty="0"/>
              <a:t> </a:t>
            </a:r>
            <a:r>
              <a:rPr lang="en-US" dirty="0" err="1"/>
              <a:t>tulang</a:t>
            </a:r>
            <a:r>
              <a:rPr lang="en-US" dirty="0"/>
              <a:t>, </a:t>
            </a:r>
            <a:r>
              <a:rPr lang="en-US" dirty="0" err="1"/>
              <a:t>membantu</a:t>
            </a:r>
            <a:r>
              <a:rPr lang="en-US" dirty="0"/>
              <a:t> </a:t>
            </a:r>
            <a:r>
              <a:rPr lang="en-US" dirty="0" err="1"/>
              <a:t>dalam</a:t>
            </a:r>
            <a:r>
              <a:rPr lang="en-US" dirty="0"/>
              <a:t> </a:t>
            </a:r>
            <a:r>
              <a:rPr lang="en-US" dirty="0" err="1"/>
              <a:t>menurunkan</a:t>
            </a:r>
            <a:r>
              <a:rPr lang="en-US" dirty="0"/>
              <a:t> </a:t>
            </a:r>
            <a:r>
              <a:rPr lang="en-US" dirty="0" err="1"/>
              <a:t>tekanan</a:t>
            </a:r>
            <a:r>
              <a:rPr lang="en-US" dirty="0"/>
              <a:t> </a:t>
            </a:r>
            <a:r>
              <a:rPr lang="en-US" dirty="0" err="1"/>
              <a:t>darah</a:t>
            </a:r>
            <a:r>
              <a:rPr lang="en-US" dirty="0"/>
              <a:t>, </a:t>
            </a:r>
            <a:r>
              <a:rPr lang="en-US" dirty="0" err="1"/>
              <a:t>mencegah</a:t>
            </a:r>
            <a:r>
              <a:rPr lang="en-US" dirty="0"/>
              <a:t> </a:t>
            </a:r>
            <a:r>
              <a:rPr lang="en-US" dirty="0" err="1"/>
              <a:t>penyakit</a:t>
            </a:r>
            <a:r>
              <a:rPr lang="en-US" dirty="0"/>
              <a:t>, </a:t>
            </a:r>
            <a:r>
              <a:rPr lang="en-US" dirty="0" err="1"/>
              <a:t>dan</a:t>
            </a:r>
            <a:r>
              <a:rPr lang="en-US" dirty="0"/>
              <a:t> </a:t>
            </a:r>
            <a:r>
              <a:rPr lang="en-US" dirty="0" err="1"/>
              <a:t>menggalakkan</a:t>
            </a:r>
            <a:r>
              <a:rPr lang="en-US" dirty="0"/>
              <a:t> </a:t>
            </a:r>
            <a:r>
              <a:rPr lang="en-US" dirty="0" err="1"/>
              <a:t>kesihatan</a:t>
            </a:r>
            <a:r>
              <a:rPr lang="en-US" dirty="0"/>
              <a:t> mental yang </a:t>
            </a:r>
            <a:r>
              <a:rPr lang="en-US" dirty="0" err="1"/>
              <a:t>baik</a:t>
            </a:r>
            <a:r>
              <a:rPr lang="en-US" dirty="0"/>
              <a:t>.</a:t>
            </a:r>
          </a:p>
          <a:p>
            <a:r>
              <a:rPr lang="en-US" dirty="0" err="1"/>
              <a:t>Ia</a:t>
            </a:r>
            <a:r>
              <a:rPr lang="en-US" dirty="0"/>
              <a:t> </a:t>
            </a:r>
            <a:r>
              <a:rPr lang="en-US" dirty="0" err="1"/>
              <a:t>memainkan</a:t>
            </a:r>
            <a:r>
              <a:rPr lang="en-US" dirty="0"/>
              <a:t> </a:t>
            </a:r>
            <a:r>
              <a:rPr lang="en-US" dirty="0" err="1"/>
              <a:t>peranan</a:t>
            </a:r>
            <a:r>
              <a:rPr lang="en-US" dirty="0"/>
              <a:t> </a:t>
            </a:r>
            <a:r>
              <a:rPr lang="en-US" dirty="0" err="1"/>
              <a:t>dalam</a:t>
            </a:r>
            <a:r>
              <a:rPr lang="en-US" dirty="0"/>
              <a:t> </a:t>
            </a:r>
            <a:r>
              <a:rPr lang="en-US" dirty="0" err="1"/>
              <a:t>memerangi</a:t>
            </a:r>
            <a:r>
              <a:rPr lang="en-US" dirty="0"/>
              <a:t> </a:t>
            </a:r>
            <a:r>
              <a:rPr lang="en-US" dirty="0" err="1"/>
              <a:t>beberapa</a:t>
            </a:r>
            <a:r>
              <a:rPr lang="en-US" dirty="0"/>
              <a:t> </a:t>
            </a:r>
            <a:r>
              <a:rPr lang="en-US" dirty="0" err="1"/>
              <a:t>penyakit</a:t>
            </a:r>
            <a:r>
              <a:rPr lang="en-US" dirty="0"/>
              <a:t>, </a:t>
            </a:r>
            <a:r>
              <a:rPr lang="en-US" dirty="0" err="1"/>
              <a:t>termasuk</a:t>
            </a:r>
            <a:r>
              <a:rPr lang="en-US" dirty="0"/>
              <a:t> </a:t>
            </a:r>
            <a:r>
              <a:rPr lang="en-US" dirty="0" err="1"/>
              <a:t>penyakit</a:t>
            </a:r>
            <a:r>
              <a:rPr lang="en-US" dirty="0"/>
              <a:t> </a:t>
            </a:r>
            <a:r>
              <a:rPr lang="en-US" dirty="0" err="1"/>
              <a:t>jantung</a:t>
            </a:r>
            <a:r>
              <a:rPr lang="en-US" dirty="0"/>
              <a:t>, </a:t>
            </a:r>
            <a:r>
              <a:rPr lang="en-US" dirty="0" err="1"/>
              <a:t>penyakit</a:t>
            </a:r>
            <a:r>
              <a:rPr lang="en-US" dirty="0"/>
              <a:t> </a:t>
            </a:r>
            <a:r>
              <a:rPr lang="en-US" dirty="0" err="1"/>
              <a:t>autoimun</a:t>
            </a:r>
            <a:r>
              <a:rPr lang="en-US" dirty="0"/>
              <a:t>, </a:t>
            </a:r>
            <a:r>
              <a:rPr lang="en-US" dirty="0" err="1"/>
              <a:t>dan</a:t>
            </a:r>
            <a:r>
              <a:rPr lang="en-US" dirty="0"/>
              <a:t> juga </a:t>
            </a:r>
            <a:r>
              <a:rPr lang="en-US" dirty="0" err="1"/>
              <a:t>mengurangkan</a:t>
            </a:r>
            <a:r>
              <a:rPr lang="en-US" dirty="0"/>
              <a:t> </a:t>
            </a:r>
            <a:r>
              <a:rPr lang="en-US" dirty="0" err="1"/>
              <a:t>gangguan</a:t>
            </a:r>
            <a:r>
              <a:rPr lang="en-US" dirty="0"/>
              <a:t> </a:t>
            </a:r>
            <a:r>
              <a:rPr lang="en-US" dirty="0" err="1"/>
              <a:t>pernafasan</a:t>
            </a:r>
            <a:r>
              <a:rPr lang="en-US" dirty="0"/>
              <a:t> yang </a:t>
            </a:r>
            <a:r>
              <a:rPr lang="en-US" dirty="0" err="1"/>
              <a:t>teruk</a:t>
            </a:r>
            <a:r>
              <a:rPr lang="en-US" dirty="0"/>
              <a:t> </a:t>
            </a:r>
            <a:r>
              <a:rPr lang="en-US" dirty="0" err="1"/>
              <a:t>untuk</a:t>
            </a:r>
            <a:r>
              <a:rPr lang="en-US" dirty="0"/>
              <a:t> </a:t>
            </a:r>
            <a:r>
              <a:rPr lang="en-US" dirty="0" err="1"/>
              <a:t>pesakit</a:t>
            </a:r>
            <a:r>
              <a:rPr lang="en-US" dirty="0"/>
              <a:t> yang </a:t>
            </a:r>
            <a:r>
              <a:rPr lang="en-US" dirty="0" err="1"/>
              <a:t>mendapat</a:t>
            </a:r>
            <a:r>
              <a:rPr lang="en-US" dirty="0"/>
              <a:t> </a:t>
            </a:r>
            <a:r>
              <a:rPr lang="en-US" dirty="0" err="1"/>
              <a:t>jangkitan</a:t>
            </a:r>
            <a:r>
              <a:rPr lang="en-US" dirty="0"/>
              <a:t> COVID.</a:t>
            </a:r>
          </a:p>
          <a:p>
            <a:endParaRPr lang="en-MY" dirty="0"/>
          </a:p>
        </p:txBody>
      </p:sp>
      <p:pic>
        <p:nvPicPr>
          <p:cNvPr id="6" name="Picture 5">
            <a:extLst>
              <a:ext uri="{FF2B5EF4-FFF2-40B4-BE49-F238E27FC236}">
                <a16:creationId xmlns:a16="http://schemas.microsoft.com/office/drawing/2014/main" id="{5D51E739-37FD-42F9-918C-FD5C26B2D143}"/>
              </a:ext>
            </a:extLst>
          </p:cNvPr>
          <p:cNvPicPr>
            <a:picLocks noChangeAspect="1"/>
          </p:cNvPicPr>
          <p:nvPr/>
        </p:nvPicPr>
        <p:blipFill>
          <a:blip r:embed="rId2"/>
          <a:stretch>
            <a:fillRect/>
          </a:stretch>
        </p:blipFill>
        <p:spPr>
          <a:xfrm>
            <a:off x="6096000" y="2070894"/>
            <a:ext cx="5981700" cy="3364706"/>
          </a:xfrm>
          <a:prstGeom prst="rect">
            <a:avLst/>
          </a:prstGeom>
        </p:spPr>
      </p:pic>
    </p:spTree>
    <p:extLst>
      <p:ext uri="{BB962C8B-B14F-4D97-AF65-F5344CB8AC3E}">
        <p14:creationId xmlns:p14="http://schemas.microsoft.com/office/powerpoint/2010/main" val="864046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DFFF-21F0-42EA-B8DD-F5B52E1689DE}"/>
              </a:ext>
            </a:extLst>
          </p:cNvPr>
          <p:cNvSpPr>
            <a:spLocks noGrp="1"/>
          </p:cNvSpPr>
          <p:nvPr>
            <p:ph type="title"/>
          </p:nvPr>
        </p:nvSpPr>
        <p:spPr/>
        <p:txBody>
          <a:bodyPr>
            <a:normAutofit fontScale="90000"/>
          </a:bodyPr>
          <a:lstStyle/>
          <a:p>
            <a:r>
              <a:rPr lang="en-US" dirty="0" err="1"/>
              <a:t>Penyelidikan</a:t>
            </a:r>
            <a:r>
              <a:rPr lang="en-US" dirty="0"/>
              <a:t> </a:t>
            </a:r>
            <a:r>
              <a:rPr lang="en-US" dirty="0" err="1"/>
              <a:t>telah</a:t>
            </a:r>
            <a:r>
              <a:rPr lang="en-US" dirty="0"/>
              <a:t> </a:t>
            </a:r>
            <a:r>
              <a:rPr lang="en-US" dirty="0" err="1"/>
              <a:t>menunjukkan</a:t>
            </a:r>
            <a:r>
              <a:rPr lang="en-US" dirty="0"/>
              <a:t> </a:t>
            </a:r>
            <a:r>
              <a:rPr lang="en-US" dirty="0" err="1"/>
              <a:t>beberapa</a:t>
            </a:r>
            <a:r>
              <a:rPr lang="en-US" dirty="0"/>
              <a:t> </a:t>
            </a:r>
            <a:r>
              <a:rPr lang="en-US" dirty="0" err="1"/>
              <a:t>manfaat</a:t>
            </a:r>
            <a:r>
              <a:rPr lang="en-US" dirty="0"/>
              <a:t> Vitamin D, </a:t>
            </a:r>
            <a:r>
              <a:rPr lang="en-US" dirty="0" err="1"/>
              <a:t>melalui</a:t>
            </a:r>
            <a:r>
              <a:rPr lang="en-US" dirty="0"/>
              <a:t> </a:t>
            </a:r>
            <a:r>
              <a:rPr lang="en-US" dirty="0" err="1"/>
              <a:t>cahaya</a:t>
            </a:r>
            <a:r>
              <a:rPr lang="en-US" dirty="0"/>
              <a:t> </a:t>
            </a:r>
            <a:r>
              <a:rPr lang="en-US" dirty="0" err="1"/>
              <a:t>matahari</a:t>
            </a:r>
            <a:r>
              <a:rPr lang="en-US" dirty="0"/>
              <a:t> (2):</a:t>
            </a:r>
            <a:endParaRPr lang="en-MY" dirty="0"/>
          </a:p>
        </p:txBody>
      </p:sp>
      <p:sp>
        <p:nvSpPr>
          <p:cNvPr id="3" name="Content Placeholder 2">
            <a:extLst>
              <a:ext uri="{FF2B5EF4-FFF2-40B4-BE49-F238E27FC236}">
                <a16:creationId xmlns:a16="http://schemas.microsoft.com/office/drawing/2014/main" id="{579A5C52-4E8C-4CCE-9461-05E4D570D439}"/>
              </a:ext>
            </a:extLst>
          </p:cNvPr>
          <p:cNvSpPr>
            <a:spLocks noGrp="1"/>
          </p:cNvSpPr>
          <p:nvPr>
            <p:ph idx="1"/>
          </p:nvPr>
        </p:nvSpPr>
        <p:spPr/>
        <p:txBody>
          <a:bodyPr>
            <a:normAutofit/>
          </a:bodyPr>
          <a:lstStyle/>
          <a:p>
            <a:r>
              <a:rPr lang="en-US" dirty="0"/>
              <a:t>Vitamin D </a:t>
            </a:r>
            <a:r>
              <a:rPr lang="en-US" dirty="0" err="1"/>
              <a:t>mengawal</a:t>
            </a:r>
            <a:r>
              <a:rPr lang="en-US" dirty="0"/>
              <a:t> </a:t>
            </a:r>
            <a:r>
              <a:rPr lang="en-US" dirty="0" err="1"/>
              <a:t>gangguan</a:t>
            </a:r>
            <a:r>
              <a:rPr lang="en-US" dirty="0"/>
              <a:t> mood </a:t>
            </a:r>
            <a:r>
              <a:rPr lang="en-US" dirty="0" err="1"/>
              <a:t>dan</a:t>
            </a:r>
            <a:r>
              <a:rPr lang="en-US" dirty="0"/>
              <a:t> </a:t>
            </a:r>
            <a:r>
              <a:rPr lang="en-US" dirty="0" err="1"/>
              <a:t>mengurangkan</a:t>
            </a:r>
            <a:r>
              <a:rPr lang="en-US" dirty="0"/>
              <a:t> </a:t>
            </a:r>
            <a:r>
              <a:rPr lang="en-US" dirty="0" err="1"/>
              <a:t>kemurungan</a:t>
            </a:r>
            <a:r>
              <a:rPr lang="en-US" dirty="0"/>
              <a:t>. </a:t>
            </a:r>
            <a:r>
              <a:rPr lang="en-US" dirty="0" err="1"/>
              <a:t>Penyelidikan</a:t>
            </a:r>
            <a:r>
              <a:rPr lang="en-US" dirty="0"/>
              <a:t> </a:t>
            </a:r>
            <a:r>
              <a:rPr lang="en-US" dirty="0" err="1"/>
              <a:t>telah</a:t>
            </a:r>
            <a:r>
              <a:rPr lang="en-US" dirty="0"/>
              <a:t> </a:t>
            </a:r>
            <a:r>
              <a:rPr lang="en-US" dirty="0" err="1"/>
              <a:t>menunjukkan</a:t>
            </a:r>
            <a:r>
              <a:rPr lang="en-US" dirty="0"/>
              <a:t> </a:t>
            </a:r>
            <a:r>
              <a:rPr lang="en-US" dirty="0" err="1"/>
              <a:t>bahawa</a:t>
            </a:r>
            <a:r>
              <a:rPr lang="en-US" dirty="0"/>
              <a:t> vitamin D </a:t>
            </a:r>
            <a:r>
              <a:rPr lang="en-US" dirty="0" err="1"/>
              <a:t>mungkin</a:t>
            </a:r>
            <a:r>
              <a:rPr lang="en-US" dirty="0"/>
              <a:t> </a:t>
            </a:r>
            <a:r>
              <a:rPr lang="en-US" dirty="0" err="1"/>
              <a:t>memainkan</a:t>
            </a:r>
            <a:r>
              <a:rPr lang="en-US" dirty="0"/>
              <a:t> </a:t>
            </a:r>
            <a:r>
              <a:rPr lang="en-US" dirty="0" err="1"/>
              <a:t>peranan</a:t>
            </a:r>
            <a:r>
              <a:rPr lang="en-US" dirty="0"/>
              <a:t> </a:t>
            </a:r>
            <a:r>
              <a:rPr lang="en-US" dirty="0" err="1"/>
              <a:t>penting</a:t>
            </a:r>
            <a:r>
              <a:rPr lang="en-US" dirty="0"/>
              <a:t> </a:t>
            </a:r>
            <a:r>
              <a:rPr lang="en-US" dirty="0" err="1"/>
              <a:t>dalam</a:t>
            </a:r>
            <a:r>
              <a:rPr lang="en-US" dirty="0"/>
              <a:t> </a:t>
            </a:r>
            <a:r>
              <a:rPr lang="en-US" dirty="0" err="1"/>
              <a:t>mengawal</a:t>
            </a:r>
            <a:r>
              <a:rPr lang="en-US" dirty="0"/>
              <a:t> mood </a:t>
            </a:r>
            <a:r>
              <a:rPr lang="en-US" dirty="0" err="1"/>
              <a:t>dan</a:t>
            </a:r>
            <a:r>
              <a:rPr lang="en-US" dirty="0"/>
              <a:t> </a:t>
            </a:r>
            <a:r>
              <a:rPr lang="en-US" dirty="0" err="1"/>
              <a:t>mengurangkan</a:t>
            </a:r>
            <a:r>
              <a:rPr lang="en-US" dirty="0"/>
              <a:t> </a:t>
            </a:r>
            <a:r>
              <a:rPr lang="en-US" dirty="0" err="1"/>
              <a:t>risiko</a:t>
            </a:r>
            <a:r>
              <a:rPr lang="en-US" dirty="0"/>
              <a:t> </a:t>
            </a:r>
            <a:r>
              <a:rPr lang="en-US" dirty="0" err="1"/>
              <a:t>kemurungan</a:t>
            </a:r>
            <a:r>
              <a:rPr lang="en-US" dirty="0"/>
              <a:t>.</a:t>
            </a:r>
          </a:p>
          <a:p>
            <a:pPr lvl="1"/>
            <a:r>
              <a:rPr lang="en-US" dirty="0" err="1"/>
              <a:t>Sebagai</a:t>
            </a:r>
            <a:r>
              <a:rPr lang="en-US" dirty="0"/>
              <a:t> </a:t>
            </a:r>
            <a:r>
              <a:rPr lang="en-US" dirty="0" err="1"/>
              <a:t>contoh</a:t>
            </a:r>
            <a:r>
              <a:rPr lang="en-US" dirty="0"/>
              <a:t>, </a:t>
            </a:r>
            <a:r>
              <a:rPr lang="en-US" dirty="0" err="1"/>
              <a:t>tinjauan</a:t>
            </a:r>
            <a:r>
              <a:rPr lang="en-US" dirty="0"/>
              <a:t> </a:t>
            </a:r>
            <a:r>
              <a:rPr lang="en-US" dirty="0" err="1"/>
              <a:t>terhadap</a:t>
            </a:r>
            <a:r>
              <a:rPr lang="en-US" dirty="0"/>
              <a:t> 7,534 orang </a:t>
            </a:r>
            <a:r>
              <a:rPr lang="en-US" dirty="0" err="1"/>
              <a:t>mendapati</a:t>
            </a:r>
            <a:r>
              <a:rPr lang="en-US" dirty="0"/>
              <a:t> </a:t>
            </a:r>
            <a:r>
              <a:rPr lang="en-US" dirty="0" err="1"/>
              <a:t>bahawa</a:t>
            </a:r>
            <a:r>
              <a:rPr lang="en-US" dirty="0"/>
              <a:t> </a:t>
            </a:r>
            <a:r>
              <a:rPr lang="en-US" dirty="0" err="1"/>
              <a:t>mereka</a:t>
            </a:r>
            <a:r>
              <a:rPr lang="en-US" dirty="0"/>
              <a:t> yang </a:t>
            </a:r>
            <a:r>
              <a:rPr lang="en-US" dirty="0" err="1"/>
              <a:t>mengalami</a:t>
            </a:r>
            <a:r>
              <a:rPr lang="en-US" dirty="0"/>
              <a:t> </a:t>
            </a:r>
            <a:r>
              <a:rPr lang="en-US" dirty="0" err="1"/>
              <a:t>emosi</a:t>
            </a:r>
            <a:r>
              <a:rPr lang="en-US" dirty="0"/>
              <a:t> </a:t>
            </a:r>
            <a:r>
              <a:rPr lang="en-US" dirty="0" err="1"/>
              <a:t>negatif</a:t>
            </a:r>
            <a:r>
              <a:rPr lang="en-US" dirty="0"/>
              <a:t> yang </a:t>
            </a:r>
            <a:r>
              <a:rPr lang="en-US" dirty="0" err="1"/>
              <a:t>menerima</a:t>
            </a:r>
            <a:r>
              <a:rPr lang="en-US" dirty="0"/>
              <a:t> </a:t>
            </a:r>
            <a:r>
              <a:rPr lang="en-US" dirty="0" err="1"/>
              <a:t>suplemen</a:t>
            </a:r>
            <a:r>
              <a:rPr lang="en-US" dirty="0"/>
              <a:t> vitamin D </a:t>
            </a:r>
            <a:r>
              <a:rPr lang="en-US" dirty="0" err="1"/>
              <a:t>melihat</a:t>
            </a:r>
            <a:r>
              <a:rPr lang="en-US" dirty="0"/>
              <a:t> </a:t>
            </a:r>
            <a:r>
              <a:rPr lang="en-US" dirty="0" err="1"/>
              <a:t>perbaikan</a:t>
            </a:r>
            <a:r>
              <a:rPr lang="en-US" dirty="0"/>
              <a:t> </a:t>
            </a:r>
            <a:r>
              <a:rPr lang="en-US" dirty="0" err="1"/>
              <a:t>dalam</a:t>
            </a:r>
            <a:r>
              <a:rPr lang="en-US" dirty="0"/>
              <a:t> </a:t>
            </a:r>
            <a:r>
              <a:rPr lang="en-US" dirty="0" err="1"/>
              <a:t>gejala</a:t>
            </a:r>
            <a:r>
              <a:rPr lang="en-US" dirty="0"/>
              <a:t>. </a:t>
            </a:r>
            <a:r>
              <a:rPr lang="en-US" dirty="0" err="1"/>
              <a:t>Suplemen</a:t>
            </a:r>
            <a:r>
              <a:rPr lang="en-US" dirty="0"/>
              <a:t> vitamin D </a:t>
            </a:r>
            <a:r>
              <a:rPr lang="en-US" dirty="0" err="1"/>
              <a:t>boleh</a:t>
            </a:r>
            <a:r>
              <a:rPr lang="en-US" dirty="0"/>
              <a:t> </a:t>
            </a:r>
            <a:r>
              <a:rPr lang="en-US" dirty="0" err="1"/>
              <a:t>membantu</a:t>
            </a:r>
            <a:r>
              <a:rPr lang="en-US" dirty="0"/>
              <a:t> orang yang </a:t>
            </a:r>
            <a:r>
              <a:rPr lang="en-US" dirty="0" err="1"/>
              <a:t>mengalami</a:t>
            </a:r>
            <a:r>
              <a:rPr lang="en-US" dirty="0"/>
              <a:t> </a:t>
            </a:r>
            <a:r>
              <a:rPr lang="en-US" dirty="0" err="1"/>
              <a:t>kemurungan</a:t>
            </a:r>
            <a:r>
              <a:rPr lang="en-US" dirty="0"/>
              <a:t> yang juga </a:t>
            </a:r>
            <a:r>
              <a:rPr lang="en-US" dirty="0" err="1"/>
              <a:t>mengalami</a:t>
            </a:r>
            <a:r>
              <a:rPr lang="en-US" dirty="0"/>
              <a:t> </a:t>
            </a:r>
            <a:r>
              <a:rPr lang="en-US" dirty="0" err="1"/>
              <a:t>kekurangan</a:t>
            </a:r>
            <a:r>
              <a:rPr lang="en-US" dirty="0"/>
              <a:t> vitamin D.</a:t>
            </a:r>
          </a:p>
          <a:p>
            <a:r>
              <a:rPr lang="en-US" dirty="0" err="1"/>
              <a:t>Ia</a:t>
            </a:r>
            <a:r>
              <a:rPr lang="en-US" dirty="0"/>
              <a:t> </a:t>
            </a:r>
            <a:r>
              <a:rPr lang="en-US" dirty="0" err="1"/>
              <a:t>membantu</a:t>
            </a:r>
            <a:r>
              <a:rPr lang="en-US" dirty="0"/>
              <a:t> </a:t>
            </a:r>
            <a:r>
              <a:rPr lang="en-US" dirty="0" err="1"/>
              <a:t>dalam</a:t>
            </a:r>
            <a:r>
              <a:rPr lang="en-US" dirty="0"/>
              <a:t> </a:t>
            </a:r>
            <a:r>
              <a:rPr lang="en-US" dirty="0" err="1"/>
              <a:t>penghasilan</a:t>
            </a:r>
            <a:r>
              <a:rPr lang="en-US" dirty="0"/>
              <a:t> melatonin, </a:t>
            </a:r>
            <a:r>
              <a:rPr lang="en-US" dirty="0" err="1"/>
              <a:t>hormon</a:t>
            </a:r>
            <a:r>
              <a:rPr lang="en-US" dirty="0"/>
              <a:t> </a:t>
            </a:r>
            <a:r>
              <a:rPr lang="en-US" dirty="0" err="1"/>
              <a:t>tidur</a:t>
            </a:r>
            <a:r>
              <a:rPr lang="en-US" dirty="0"/>
              <a:t> </a:t>
            </a:r>
            <a:r>
              <a:rPr lang="en-US" dirty="0" err="1"/>
              <a:t>serta</a:t>
            </a:r>
            <a:r>
              <a:rPr lang="en-US" dirty="0"/>
              <a:t> serotonin, </a:t>
            </a:r>
            <a:r>
              <a:rPr lang="en-US" dirty="0" err="1"/>
              <a:t>pengangkat</a:t>
            </a:r>
            <a:r>
              <a:rPr lang="en-US" dirty="0"/>
              <a:t> mood.</a:t>
            </a:r>
          </a:p>
          <a:p>
            <a:endParaRPr lang="en-MY" dirty="0"/>
          </a:p>
        </p:txBody>
      </p:sp>
    </p:spTree>
    <p:extLst>
      <p:ext uri="{BB962C8B-B14F-4D97-AF65-F5344CB8AC3E}">
        <p14:creationId xmlns:p14="http://schemas.microsoft.com/office/powerpoint/2010/main" val="2647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6DC9-801D-4DB6-A069-8646910AB6E2}"/>
              </a:ext>
            </a:extLst>
          </p:cNvPr>
          <p:cNvSpPr>
            <a:spLocks noGrp="1"/>
          </p:cNvSpPr>
          <p:nvPr>
            <p:ph type="title"/>
          </p:nvPr>
        </p:nvSpPr>
        <p:spPr/>
        <p:txBody>
          <a:bodyPr/>
          <a:lstStyle/>
          <a:p>
            <a:r>
              <a:rPr lang="en-MY" dirty="0" err="1"/>
              <a:t>Berapa</a:t>
            </a:r>
            <a:r>
              <a:rPr lang="en-MY" dirty="0"/>
              <a:t> </a:t>
            </a:r>
            <a:r>
              <a:rPr lang="en-MY" dirty="0" err="1"/>
              <a:t>Banyak</a:t>
            </a:r>
            <a:r>
              <a:rPr lang="en-MY" dirty="0"/>
              <a:t> </a:t>
            </a:r>
            <a:r>
              <a:rPr lang="en-MY" dirty="0" err="1"/>
              <a:t>Cahaya</a:t>
            </a:r>
            <a:r>
              <a:rPr lang="en-MY" dirty="0"/>
              <a:t> </a:t>
            </a:r>
            <a:r>
              <a:rPr lang="en-MY" dirty="0" err="1"/>
              <a:t>Matahari</a:t>
            </a:r>
            <a:r>
              <a:rPr lang="en-MY" dirty="0"/>
              <a:t>?</a:t>
            </a:r>
          </a:p>
        </p:txBody>
      </p:sp>
      <p:sp>
        <p:nvSpPr>
          <p:cNvPr id="3" name="Content Placeholder 2">
            <a:extLst>
              <a:ext uri="{FF2B5EF4-FFF2-40B4-BE49-F238E27FC236}">
                <a16:creationId xmlns:a16="http://schemas.microsoft.com/office/drawing/2014/main" id="{F7C6E5DB-49DF-44B5-AB4F-36C529F5091F}"/>
              </a:ext>
            </a:extLst>
          </p:cNvPr>
          <p:cNvSpPr>
            <a:spLocks noGrp="1"/>
          </p:cNvSpPr>
          <p:nvPr>
            <p:ph idx="1"/>
          </p:nvPr>
        </p:nvSpPr>
        <p:spPr/>
        <p:txBody>
          <a:bodyPr>
            <a:normAutofit/>
          </a:bodyPr>
          <a:lstStyle/>
          <a:p>
            <a:r>
              <a:rPr lang="en-US" dirty="0" err="1"/>
              <a:t>Untuk</a:t>
            </a:r>
            <a:r>
              <a:rPr lang="en-US" dirty="0"/>
              <a:t> </a:t>
            </a:r>
            <a:r>
              <a:rPr lang="en-US" dirty="0" err="1"/>
              <a:t>mengekalkan</a:t>
            </a:r>
            <a:r>
              <a:rPr lang="en-US" dirty="0"/>
              <a:t> </a:t>
            </a:r>
            <a:r>
              <a:rPr lang="en-US" dirty="0" err="1"/>
              <a:t>tahap</a:t>
            </a:r>
            <a:r>
              <a:rPr lang="en-US" dirty="0"/>
              <a:t> vitamin D yang </a:t>
            </a:r>
            <a:r>
              <a:rPr lang="en-US" dirty="0" err="1"/>
              <a:t>betul</a:t>
            </a:r>
            <a:r>
              <a:rPr lang="en-US" dirty="0"/>
              <a:t>, orang </a:t>
            </a:r>
            <a:r>
              <a:rPr lang="en-US" dirty="0" err="1"/>
              <a:t>dewasa</a:t>
            </a:r>
            <a:r>
              <a:rPr lang="en-US" dirty="0"/>
              <a:t> </a:t>
            </a:r>
            <a:r>
              <a:rPr lang="en-US" dirty="0" err="1"/>
              <a:t>dengan</a:t>
            </a:r>
            <a:r>
              <a:rPr lang="en-US" dirty="0"/>
              <a:t> </a:t>
            </a:r>
            <a:r>
              <a:rPr lang="en-US" dirty="0" err="1"/>
              <a:t>kulit</a:t>
            </a:r>
            <a:r>
              <a:rPr lang="en-US" dirty="0"/>
              <a:t> </a:t>
            </a:r>
            <a:r>
              <a:rPr lang="en-US" dirty="0" err="1"/>
              <a:t>cerah</a:t>
            </a:r>
            <a:r>
              <a:rPr lang="en-US" dirty="0"/>
              <a:t> </a:t>
            </a:r>
            <a:r>
              <a:rPr lang="en-US" dirty="0" err="1"/>
              <a:t>memerlukan</a:t>
            </a:r>
            <a:r>
              <a:rPr lang="en-US" dirty="0"/>
              <a:t> </a:t>
            </a:r>
            <a:r>
              <a:rPr lang="en-US" dirty="0" err="1"/>
              <a:t>kira-kira</a:t>
            </a:r>
            <a:r>
              <a:rPr lang="en-US" dirty="0"/>
              <a:t> </a:t>
            </a:r>
            <a:r>
              <a:rPr lang="en-US" dirty="0" err="1"/>
              <a:t>sepuluh</a:t>
            </a:r>
            <a:r>
              <a:rPr lang="en-US" dirty="0"/>
              <a:t> </a:t>
            </a:r>
            <a:r>
              <a:rPr lang="en-US" dirty="0" err="1"/>
              <a:t>minit</a:t>
            </a:r>
            <a:r>
              <a:rPr lang="en-US" dirty="0"/>
              <a:t> </a:t>
            </a:r>
            <a:r>
              <a:rPr lang="en-US" dirty="0" err="1"/>
              <a:t>cahaya</a:t>
            </a:r>
            <a:r>
              <a:rPr lang="en-US" dirty="0"/>
              <a:t> </a:t>
            </a:r>
            <a:r>
              <a:rPr lang="en-US" dirty="0" err="1"/>
              <a:t>matahari</a:t>
            </a:r>
            <a:r>
              <a:rPr lang="en-US" dirty="0"/>
              <a:t> </a:t>
            </a:r>
            <a:r>
              <a:rPr lang="en-US" dirty="0" err="1"/>
              <a:t>pada</a:t>
            </a:r>
            <a:r>
              <a:rPr lang="en-US" dirty="0"/>
              <a:t> </a:t>
            </a:r>
            <a:r>
              <a:rPr lang="en-US" dirty="0" err="1"/>
              <a:t>kulit</a:t>
            </a:r>
            <a:r>
              <a:rPr lang="en-US" dirty="0"/>
              <a:t> yang </a:t>
            </a:r>
            <a:r>
              <a:rPr lang="en-US" dirty="0" err="1"/>
              <a:t>terdedah</a:t>
            </a:r>
            <a:r>
              <a:rPr lang="en-US" dirty="0"/>
              <a:t> </a:t>
            </a:r>
            <a:r>
              <a:rPr lang="en-US" dirty="0" err="1"/>
              <a:t>setiap</a:t>
            </a:r>
            <a:r>
              <a:rPr lang="en-US" dirty="0"/>
              <a:t> </a:t>
            </a:r>
            <a:r>
              <a:rPr lang="en-US" dirty="0" err="1"/>
              <a:t>hari</a:t>
            </a:r>
            <a:r>
              <a:rPr lang="en-US" dirty="0"/>
              <a:t> </a:t>
            </a:r>
            <a:r>
              <a:rPr lang="en-US" dirty="0" err="1"/>
              <a:t>tanpa</a:t>
            </a:r>
            <a:r>
              <a:rPr lang="en-US" dirty="0"/>
              <a:t> </a:t>
            </a:r>
            <a:r>
              <a:rPr lang="en-US" dirty="0" err="1"/>
              <a:t>pelindung</a:t>
            </a:r>
            <a:r>
              <a:rPr lang="en-US" dirty="0"/>
              <a:t> </a:t>
            </a:r>
            <a:r>
              <a:rPr lang="en-US" dirty="0" err="1"/>
              <a:t>matahari</a:t>
            </a:r>
            <a:r>
              <a:rPr lang="en-US" dirty="0"/>
              <a:t> </a:t>
            </a:r>
            <a:r>
              <a:rPr lang="en-US" dirty="0" err="1"/>
              <a:t>antara</a:t>
            </a:r>
            <a:r>
              <a:rPr lang="en-US" dirty="0"/>
              <a:t> jam 10:00 </a:t>
            </a:r>
            <a:r>
              <a:rPr lang="en-US" dirty="0" err="1"/>
              <a:t>pagi</a:t>
            </a:r>
            <a:r>
              <a:rPr lang="en-US" dirty="0"/>
              <a:t> </a:t>
            </a:r>
            <a:r>
              <a:rPr lang="en-US" dirty="0" err="1"/>
              <a:t>dan</a:t>
            </a:r>
            <a:r>
              <a:rPr lang="en-US" dirty="0"/>
              <a:t> 4:00 </a:t>
            </a:r>
            <a:r>
              <a:rPr lang="en-US" dirty="0" err="1"/>
              <a:t>petang</a:t>
            </a:r>
            <a:r>
              <a:rPr lang="en-US" dirty="0"/>
              <a:t>.</a:t>
            </a:r>
          </a:p>
          <a:p>
            <a:r>
              <a:rPr lang="en-US" dirty="0" err="1"/>
              <a:t>Pada</a:t>
            </a:r>
            <a:r>
              <a:rPr lang="en-US" dirty="0"/>
              <a:t> </a:t>
            </a:r>
            <a:r>
              <a:rPr lang="en-US" dirty="0" err="1"/>
              <a:t>musim</a:t>
            </a:r>
            <a:r>
              <a:rPr lang="en-US" dirty="0"/>
              <a:t> </a:t>
            </a:r>
            <a:r>
              <a:rPr lang="en-US" dirty="0" err="1"/>
              <a:t>atau</a:t>
            </a:r>
            <a:r>
              <a:rPr lang="en-US" dirty="0"/>
              <a:t> di </a:t>
            </a:r>
            <a:r>
              <a:rPr lang="en-US" dirty="0" err="1"/>
              <a:t>tempat</a:t>
            </a:r>
            <a:r>
              <a:rPr lang="en-US" dirty="0"/>
              <a:t> yang </a:t>
            </a:r>
            <a:r>
              <a:rPr lang="en-US" dirty="0" err="1"/>
              <a:t>kurang</a:t>
            </a:r>
            <a:r>
              <a:rPr lang="en-US" dirty="0"/>
              <a:t> </a:t>
            </a:r>
            <a:r>
              <a:rPr lang="en-US" dirty="0" err="1"/>
              <a:t>cahaya</a:t>
            </a:r>
            <a:r>
              <a:rPr lang="en-US" dirty="0"/>
              <a:t> </a:t>
            </a:r>
            <a:r>
              <a:rPr lang="en-US" dirty="0" err="1"/>
              <a:t>matahari</a:t>
            </a:r>
            <a:r>
              <a:rPr lang="en-US" dirty="0"/>
              <a:t>, vitamin D </a:t>
            </a:r>
            <a:r>
              <a:rPr lang="en-US" dirty="0" err="1"/>
              <a:t>boleh</a:t>
            </a:r>
            <a:r>
              <a:rPr lang="en-US" dirty="0"/>
              <a:t> </a:t>
            </a:r>
            <a:r>
              <a:rPr lang="en-US" dirty="0" err="1"/>
              <a:t>diambil</a:t>
            </a:r>
            <a:r>
              <a:rPr lang="en-US" dirty="0"/>
              <a:t> </a:t>
            </a:r>
            <a:r>
              <a:rPr lang="en-US" dirty="0" err="1"/>
              <a:t>secara</a:t>
            </a:r>
            <a:r>
              <a:rPr lang="en-US" dirty="0"/>
              <a:t> oral </a:t>
            </a:r>
            <a:r>
              <a:rPr lang="en-US" dirty="0" err="1"/>
              <a:t>sebagai</a:t>
            </a:r>
            <a:r>
              <a:rPr lang="en-US" dirty="0"/>
              <a:t> </a:t>
            </a:r>
            <a:r>
              <a:rPr lang="en-US" dirty="0" err="1"/>
              <a:t>makanan</a:t>
            </a:r>
            <a:r>
              <a:rPr lang="en-US" dirty="0"/>
              <a:t> </a:t>
            </a:r>
            <a:r>
              <a:rPr lang="en-US" dirty="0" err="1"/>
              <a:t>tambahan</a:t>
            </a:r>
            <a:r>
              <a:rPr lang="en-US" dirty="0"/>
              <a:t>.</a:t>
            </a:r>
          </a:p>
          <a:p>
            <a:r>
              <a:rPr lang="en-US" dirty="0" err="1"/>
              <a:t>Syor</a:t>
            </a:r>
            <a:r>
              <a:rPr lang="en-US" dirty="0"/>
              <a:t> </a:t>
            </a:r>
            <a:r>
              <a:rPr lang="en-US" dirty="0" err="1"/>
              <a:t>pengambilan</a:t>
            </a:r>
            <a:r>
              <a:rPr lang="en-US" dirty="0"/>
              <a:t> 600–800 Unit </a:t>
            </a:r>
            <a:r>
              <a:rPr lang="en-US" dirty="0" err="1"/>
              <a:t>Antarabangsa</a:t>
            </a:r>
            <a:r>
              <a:rPr lang="en-US" dirty="0"/>
              <a:t> (IU) vitamin D </a:t>
            </a:r>
            <a:r>
              <a:rPr lang="en-US" dirty="0" err="1"/>
              <a:t>secara</a:t>
            </a:r>
            <a:r>
              <a:rPr lang="en-US" dirty="0"/>
              <a:t> oral </a:t>
            </a:r>
            <a:r>
              <a:rPr lang="en-US" dirty="0" err="1"/>
              <a:t>setiap</a:t>
            </a:r>
            <a:r>
              <a:rPr lang="en-US" dirty="0"/>
              <a:t> </a:t>
            </a:r>
            <a:r>
              <a:rPr lang="en-US" dirty="0" err="1"/>
              <a:t>hari</a:t>
            </a:r>
            <a:r>
              <a:rPr lang="en-US" dirty="0"/>
              <a:t> </a:t>
            </a:r>
            <a:r>
              <a:rPr lang="en-US" dirty="0" err="1"/>
              <a:t>kini</a:t>
            </a:r>
            <a:r>
              <a:rPr lang="en-US" dirty="0"/>
              <a:t> </a:t>
            </a:r>
            <a:r>
              <a:rPr lang="en-US" dirty="0" err="1"/>
              <a:t>dianggap</a:t>
            </a:r>
            <a:r>
              <a:rPr lang="en-US" dirty="0"/>
              <a:t> </a:t>
            </a:r>
            <a:r>
              <a:rPr lang="en-US" dirty="0" err="1"/>
              <a:t>oleh</a:t>
            </a:r>
            <a:r>
              <a:rPr lang="en-US" dirty="0"/>
              <a:t> </a:t>
            </a:r>
            <a:r>
              <a:rPr lang="en-US" dirty="0" err="1"/>
              <a:t>penyelidik</a:t>
            </a:r>
            <a:r>
              <a:rPr lang="en-US" dirty="0"/>
              <a:t> </a:t>
            </a:r>
            <a:r>
              <a:rPr lang="en-US" dirty="0" err="1"/>
              <a:t>terkemuka</a:t>
            </a:r>
            <a:r>
              <a:rPr lang="en-US" dirty="0"/>
              <a:t> </a:t>
            </a:r>
            <a:r>
              <a:rPr lang="en-US" dirty="0" err="1"/>
              <a:t>sebagai</a:t>
            </a:r>
            <a:r>
              <a:rPr lang="en-US" dirty="0"/>
              <a:t> </a:t>
            </a:r>
            <a:r>
              <a:rPr lang="en-US" dirty="0" err="1"/>
              <a:t>tidak</a:t>
            </a:r>
            <a:r>
              <a:rPr lang="en-US" dirty="0"/>
              <a:t> </a:t>
            </a:r>
            <a:r>
              <a:rPr lang="en-US" dirty="0" err="1"/>
              <a:t>mencukupi</a:t>
            </a:r>
            <a:r>
              <a:rPr lang="en-US" dirty="0"/>
              <a:t> </a:t>
            </a:r>
            <a:r>
              <a:rPr lang="en-US" dirty="0" err="1"/>
              <a:t>sama</a:t>
            </a:r>
            <a:r>
              <a:rPr lang="en-US" dirty="0"/>
              <a:t> </a:t>
            </a:r>
            <a:r>
              <a:rPr lang="en-US" dirty="0" err="1"/>
              <a:t>sekali</a:t>
            </a:r>
            <a:r>
              <a:rPr lang="en-US" dirty="0"/>
              <a:t>. </a:t>
            </a:r>
            <a:r>
              <a:rPr lang="en-US" dirty="0" err="1"/>
              <a:t>Ujian</a:t>
            </a:r>
            <a:r>
              <a:rPr lang="en-US" dirty="0"/>
              <a:t> </a:t>
            </a:r>
            <a:r>
              <a:rPr lang="en-US" dirty="0" err="1"/>
              <a:t>darah</a:t>
            </a:r>
            <a:r>
              <a:rPr lang="en-US" dirty="0"/>
              <a:t> </a:t>
            </a:r>
            <a:r>
              <a:rPr lang="en-US" dirty="0" err="1"/>
              <a:t>akan</a:t>
            </a:r>
            <a:r>
              <a:rPr lang="en-US" dirty="0"/>
              <a:t> </a:t>
            </a:r>
            <a:r>
              <a:rPr lang="en-US" dirty="0" err="1"/>
              <a:t>menunjukkan</a:t>
            </a:r>
            <a:r>
              <a:rPr lang="en-US" dirty="0"/>
              <a:t> </a:t>
            </a:r>
            <a:r>
              <a:rPr lang="en-US" dirty="0" err="1"/>
              <a:t>jika</a:t>
            </a:r>
            <a:r>
              <a:rPr lang="en-US" dirty="0"/>
              <a:t> </a:t>
            </a:r>
            <a:r>
              <a:rPr lang="en-US" dirty="0" err="1"/>
              <a:t>anda</a:t>
            </a:r>
            <a:r>
              <a:rPr lang="en-US" dirty="0"/>
              <a:t> </a:t>
            </a:r>
            <a:r>
              <a:rPr lang="en-US" dirty="0" err="1"/>
              <a:t>perlu</a:t>
            </a:r>
            <a:r>
              <a:rPr lang="en-US" dirty="0"/>
              <a:t> </a:t>
            </a:r>
            <a:r>
              <a:rPr lang="en-US" dirty="0" err="1"/>
              <a:t>meningkatkan</a:t>
            </a:r>
            <a:r>
              <a:rPr lang="en-US" dirty="0"/>
              <a:t> vitamin D </a:t>
            </a:r>
            <a:r>
              <a:rPr lang="en-US" dirty="0" err="1"/>
              <a:t>anda</a:t>
            </a:r>
            <a:r>
              <a:rPr lang="en-US" dirty="0"/>
              <a:t> </a:t>
            </a:r>
            <a:r>
              <a:rPr lang="en-US" dirty="0" err="1"/>
              <a:t>dengan</a:t>
            </a:r>
            <a:r>
              <a:rPr lang="en-US" dirty="0"/>
              <a:t> </a:t>
            </a:r>
            <a:r>
              <a:rPr lang="en-US" dirty="0" err="1"/>
              <a:t>suplemen</a:t>
            </a:r>
            <a:r>
              <a:rPr lang="en-US" dirty="0"/>
              <a:t> oral.</a:t>
            </a:r>
            <a:endParaRPr lang="en-MY" dirty="0"/>
          </a:p>
        </p:txBody>
      </p:sp>
    </p:spTree>
    <p:extLst>
      <p:ext uri="{BB962C8B-B14F-4D97-AF65-F5344CB8AC3E}">
        <p14:creationId xmlns:p14="http://schemas.microsoft.com/office/powerpoint/2010/main" val="688058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C9CB-4ED4-41D3-9133-3CFDC618515A}"/>
              </a:ext>
            </a:extLst>
          </p:cNvPr>
          <p:cNvSpPr>
            <a:spLocks noGrp="1"/>
          </p:cNvSpPr>
          <p:nvPr>
            <p:ph type="title"/>
          </p:nvPr>
        </p:nvSpPr>
        <p:spPr/>
        <p:txBody>
          <a:bodyPr>
            <a:normAutofit fontScale="90000"/>
          </a:bodyPr>
          <a:lstStyle/>
          <a:p>
            <a:r>
              <a:rPr lang="en-US" dirty="0"/>
              <a:t>Vitamin D juga </a:t>
            </a:r>
            <a:r>
              <a:rPr lang="en-US" dirty="0" err="1"/>
              <a:t>terdapat</a:t>
            </a:r>
            <a:r>
              <a:rPr lang="en-US" dirty="0"/>
              <a:t> </a:t>
            </a:r>
            <a:r>
              <a:rPr lang="en-US" dirty="0" err="1"/>
              <a:t>dalam</a:t>
            </a:r>
            <a:r>
              <a:rPr lang="en-US" dirty="0"/>
              <a:t> </a:t>
            </a:r>
            <a:r>
              <a:rPr lang="en-US" dirty="0" err="1"/>
              <a:t>sebilangan</a:t>
            </a:r>
            <a:r>
              <a:rPr lang="en-US" dirty="0"/>
              <a:t> </a:t>
            </a:r>
            <a:r>
              <a:rPr lang="en-US" dirty="0" err="1"/>
              <a:t>kecil</a:t>
            </a:r>
            <a:r>
              <a:rPr lang="en-US" dirty="0"/>
              <a:t> </a:t>
            </a:r>
            <a:r>
              <a:rPr lang="en-US" dirty="0" err="1"/>
              <a:t>makanan</a:t>
            </a:r>
            <a:r>
              <a:rPr lang="en-US" dirty="0"/>
              <a:t>. </a:t>
            </a:r>
            <a:r>
              <a:rPr lang="en-US" dirty="0" err="1"/>
              <a:t>Beberapa</a:t>
            </a:r>
            <a:r>
              <a:rPr lang="en-US" dirty="0"/>
              <a:t> </a:t>
            </a:r>
            <a:r>
              <a:rPr lang="en-US" dirty="0" err="1"/>
              <a:t>sumber</a:t>
            </a:r>
            <a:r>
              <a:rPr lang="en-US" dirty="0"/>
              <a:t> Vitamin D </a:t>
            </a:r>
            <a:r>
              <a:rPr lang="en-US" dirty="0" err="1"/>
              <a:t>termasuk</a:t>
            </a:r>
            <a:r>
              <a:rPr lang="en-US" dirty="0"/>
              <a:t>:</a:t>
            </a:r>
            <a:endParaRPr lang="en-MY" dirty="0"/>
          </a:p>
        </p:txBody>
      </p:sp>
      <p:sp>
        <p:nvSpPr>
          <p:cNvPr id="3" name="Content Placeholder 2">
            <a:extLst>
              <a:ext uri="{FF2B5EF4-FFF2-40B4-BE49-F238E27FC236}">
                <a16:creationId xmlns:a16="http://schemas.microsoft.com/office/drawing/2014/main" id="{BE7A1A8D-77C2-4484-8D0E-A4E97DE2A0B0}"/>
              </a:ext>
            </a:extLst>
          </p:cNvPr>
          <p:cNvSpPr>
            <a:spLocks noGrp="1"/>
          </p:cNvSpPr>
          <p:nvPr>
            <p:ph idx="1"/>
          </p:nvPr>
        </p:nvSpPr>
        <p:spPr>
          <a:xfrm>
            <a:off x="838200" y="1825625"/>
            <a:ext cx="5085080" cy="4351338"/>
          </a:xfrm>
        </p:spPr>
        <p:txBody>
          <a:bodyPr>
            <a:normAutofit/>
          </a:bodyPr>
          <a:lstStyle/>
          <a:p>
            <a:r>
              <a:rPr lang="en-MY" dirty="0" err="1"/>
              <a:t>Susu</a:t>
            </a:r>
            <a:r>
              <a:rPr lang="en-MY" dirty="0"/>
              <a:t> </a:t>
            </a:r>
            <a:r>
              <a:rPr lang="en-MY" dirty="0" err="1"/>
              <a:t>atau</a:t>
            </a:r>
            <a:r>
              <a:rPr lang="en-MY" dirty="0"/>
              <a:t> </a:t>
            </a:r>
            <a:r>
              <a:rPr lang="en-MY" dirty="0" err="1"/>
              <a:t>susu</a:t>
            </a:r>
            <a:r>
              <a:rPr lang="en-MY" dirty="0"/>
              <a:t> soya </a:t>
            </a:r>
            <a:r>
              <a:rPr lang="en-MY" dirty="0" err="1"/>
              <a:t>diperkuat</a:t>
            </a:r>
            <a:endParaRPr lang="en-MY" dirty="0"/>
          </a:p>
          <a:p>
            <a:r>
              <a:rPr lang="en-MY" dirty="0" err="1"/>
              <a:t>Ikan</a:t>
            </a:r>
            <a:r>
              <a:rPr lang="en-MY" dirty="0"/>
              <a:t> </a:t>
            </a:r>
            <a:r>
              <a:rPr lang="en-MY" dirty="0" err="1"/>
              <a:t>berminyak</a:t>
            </a:r>
            <a:r>
              <a:rPr lang="en-MY" dirty="0"/>
              <a:t> – </a:t>
            </a:r>
            <a:r>
              <a:rPr lang="en-MY" dirty="0" err="1"/>
              <a:t>seperti</a:t>
            </a:r>
            <a:r>
              <a:rPr lang="en-MY" dirty="0"/>
              <a:t> salmon, </a:t>
            </a:r>
            <a:r>
              <a:rPr lang="en-MY" dirty="0" err="1"/>
              <a:t>sardin</a:t>
            </a:r>
            <a:r>
              <a:rPr lang="en-MY" dirty="0"/>
              <a:t>, herring </a:t>
            </a:r>
            <a:r>
              <a:rPr lang="en-MY" dirty="0" err="1"/>
              <a:t>dan</a:t>
            </a:r>
            <a:r>
              <a:rPr lang="en-MY" dirty="0"/>
              <a:t> </a:t>
            </a:r>
            <a:r>
              <a:rPr lang="en-MY" dirty="0" err="1"/>
              <a:t>makarel</a:t>
            </a:r>
            <a:endParaRPr lang="en-MY" dirty="0"/>
          </a:p>
          <a:p>
            <a:r>
              <a:rPr lang="en-MY" dirty="0" err="1"/>
              <a:t>Cendawan</a:t>
            </a:r>
            <a:endParaRPr lang="en-MY" dirty="0"/>
          </a:p>
          <a:p>
            <a:r>
              <a:rPr lang="en-MY" dirty="0" err="1"/>
              <a:t>Kuning</a:t>
            </a:r>
            <a:r>
              <a:rPr lang="en-MY" dirty="0"/>
              <a:t> </a:t>
            </a:r>
            <a:r>
              <a:rPr lang="en-MY" dirty="0" err="1"/>
              <a:t>telur</a:t>
            </a:r>
            <a:endParaRPr lang="en-MY" dirty="0"/>
          </a:p>
          <a:p>
            <a:r>
              <a:rPr lang="en-MY" dirty="0" err="1"/>
              <a:t>Makanan</a:t>
            </a:r>
            <a:r>
              <a:rPr lang="en-MY" dirty="0"/>
              <a:t> yang </a:t>
            </a:r>
            <a:r>
              <a:rPr lang="en-MY" dirty="0" err="1"/>
              <a:t>diperkuat</a:t>
            </a:r>
            <a:r>
              <a:rPr lang="en-MY" dirty="0"/>
              <a:t> – </a:t>
            </a:r>
            <a:r>
              <a:rPr lang="en-MY" dirty="0" err="1"/>
              <a:t>seperti</a:t>
            </a:r>
            <a:r>
              <a:rPr lang="en-MY" dirty="0"/>
              <a:t> </a:t>
            </a:r>
            <a:r>
              <a:rPr lang="en-MY" dirty="0" err="1"/>
              <a:t>beberapa</a:t>
            </a:r>
            <a:r>
              <a:rPr lang="en-MY" dirty="0"/>
              <a:t> </a:t>
            </a:r>
            <a:r>
              <a:rPr lang="en-MY" dirty="0" err="1"/>
              <a:t>sapuan</a:t>
            </a:r>
            <a:r>
              <a:rPr lang="en-MY" dirty="0"/>
              <a:t> </a:t>
            </a:r>
            <a:r>
              <a:rPr lang="en-MY" dirty="0" err="1"/>
              <a:t>lemak</a:t>
            </a:r>
            <a:r>
              <a:rPr lang="en-MY" dirty="0"/>
              <a:t> </a:t>
            </a:r>
            <a:r>
              <a:rPr lang="en-MY" dirty="0" err="1"/>
              <a:t>dan</a:t>
            </a:r>
            <a:r>
              <a:rPr lang="en-MY" dirty="0"/>
              <a:t> </a:t>
            </a:r>
            <a:r>
              <a:rPr lang="en-MY" dirty="0" err="1"/>
              <a:t>bijirin</a:t>
            </a:r>
            <a:r>
              <a:rPr lang="en-MY" dirty="0"/>
              <a:t> </a:t>
            </a:r>
            <a:r>
              <a:rPr lang="en-MY" dirty="0" err="1"/>
              <a:t>sarapan</a:t>
            </a:r>
            <a:r>
              <a:rPr lang="en-MY" dirty="0"/>
              <a:t> </a:t>
            </a:r>
            <a:r>
              <a:rPr lang="en-MY" dirty="0" err="1"/>
              <a:t>pagi</a:t>
            </a:r>
            <a:endParaRPr lang="en-MY" dirty="0"/>
          </a:p>
        </p:txBody>
      </p:sp>
      <p:pic>
        <p:nvPicPr>
          <p:cNvPr id="5" name="Picture 4">
            <a:extLst>
              <a:ext uri="{FF2B5EF4-FFF2-40B4-BE49-F238E27FC236}">
                <a16:creationId xmlns:a16="http://schemas.microsoft.com/office/drawing/2014/main" id="{FC19AE49-C758-4BA2-BA1A-3D9CC02E2746}"/>
              </a:ext>
            </a:extLst>
          </p:cNvPr>
          <p:cNvPicPr>
            <a:picLocks noChangeAspect="1"/>
          </p:cNvPicPr>
          <p:nvPr/>
        </p:nvPicPr>
        <p:blipFill>
          <a:blip r:embed="rId2"/>
          <a:stretch>
            <a:fillRect/>
          </a:stretch>
        </p:blipFill>
        <p:spPr>
          <a:xfrm>
            <a:off x="6024880" y="2016760"/>
            <a:ext cx="6096000" cy="3429000"/>
          </a:xfrm>
          <a:prstGeom prst="rect">
            <a:avLst/>
          </a:prstGeom>
        </p:spPr>
      </p:pic>
    </p:spTree>
    <p:extLst>
      <p:ext uri="{BB962C8B-B14F-4D97-AF65-F5344CB8AC3E}">
        <p14:creationId xmlns:p14="http://schemas.microsoft.com/office/powerpoint/2010/main" val="261907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DD6A2-A98A-484F-AA1E-05E005867C59}"/>
              </a:ext>
            </a:extLst>
          </p:cNvPr>
          <p:cNvSpPr>
            <a:spLocks noGrp="1"/>
          </p:cNvSpPr>
          <p:nvPr>
            <p:ph type="title"/>
          </p:nvPr>
        </p:nvSpPr>
        <p:spPr>
          <a:xfrm>
            <a:off x="831850" y="2452008"/>
            <a:ext cx="5609590" cy="2852737"/>
          </a:xfrm>
        </p:spPr>
        <p:txBody>
          <a:bodyPr>
            <a:noAutofit/>
          </a:bodyPr>
          <a:lstStyle/>
          <a:p>
            <a:r>
              <a:rPr lang="en-US" sz="3600" dirty="0" err="1"/>
              <a:t>Mungkin</a:t>
            </a:r>
            <a:r>
              <a:rPr lang="en-US" sz="3600" dirty="0"/>
              <a:t> </a:t>
            </a:r>
            <a:r>
              <a:rPr lang="en-US" sz="3600" dirty="0" err="1"/>
              <a:t>ramai</a:t>
            </a:r>
            <a:r>
              <a:rPr lang="en-US" sz="3600" dirty="0"/>
              <a:t> yang </a:t>
            </a:r>
            <a:r>
              <a:rPr lang="en-US" sz="3600" dirty="0" err="1"/>
              <a:t>bertanya</a:t>
            </a:r>
            <a:r>
              <a:rPr lang="en-US" sz="3600" dirty="0"/>
              <a:t>, “</a:t>
            </a:r>
            <a:r>
              <a:rPr lang="en-US" sz="3600" dirty="0" err="1"/>
              <a:t>Bagaimana</a:t>
            </a:r>
            <a:r>
              <a:rPr lang="en-US" sz="3600" dirty="0"/>
              <a:t> </a:t>
            </a:r>
            <a:r>
              <a:rPr lang="en-US" sz="3600" dirty="0" err="1"/>
              <a:t>saya</a:t>
            </a:r>
            <a:r>
              <a:rPr lang="en-US" sz="3600" dirty="0"/>
              <a:t> </a:t>
            </a:r>
            <a:r>
              <a:rPr lang="en-US" sz="3600" dirty="0" err="1"/>
              <a:t>boleh</a:t>
            </a:r>
            <a:r>
              <a:rPr lang="en-US" sz="3600" dirty="0"/>
              <a:t> </a:t>
            </a:r>
            <a:r>
              <a:rPr lang="en-US" sz="3600" dirty="0" err="1"/>
              <a:t>mengetahui</a:t>
            </a:r>
            <a:r>
              <a:rPr lang="en-US" sz="3600" dirty="0"/>
              <a:t> </a:t>
            </a:r>
            <a:r>
              <a:rPr lang="en-US" sz="3600" dirty="0" err="1"/>
              <a:t>sama</a:t>
            </a:r>
            <a:r>
              <a:rPr lang="en-US" sz="3600" dirty="0"/>
              <a:t> </a:t>
            </a:r>
            <a:r>
              <a:rPr lang="en-US" sz="3600" dirty="0" err="1"/>
              <a:t>ada</a:t>
            </a:r>
            <a:r>
              <a:rPr lang="en-US" sz="3600" dirty="0"/>
              <a:t> </a:t>
            </a:r>
            <a:r>
              <a:rPr lang="en-US" sz="3600" dirty="0" err="1"/>
              <a:t>saya</a:t>
            </a:r>
            <a:r>
              <a:rPr lang="en-US" sz="3600" dirty="0"/>
              <a:t> </a:t>
            </a:r>
            <a:r>
              <a:rPr lang="en-US" sz="3600" dirty="0" err="1"/>
              <a:t>kekurangan</a:t>
            </a:r>
            <a:r>
              <a:rPr lang="en-US" sz="3600" dirty="0"/>
              <a:t> vitamin D?” </a:t>
            </a:r>
            <a:r>
              <a:rPr lang="en-US" sz="3600" dirty="0" err="1"/>
              <a:t>Untuk</a:t>
            </a:r>
            <a:r>
              <a:rPr lang="en-US" sz="3600" dirty="0"/>
              <a:t> </a:t>
            </a:r>
            <a:r>
              <a:rPr lang="en-US" sz="3600" dirty="0" err="1"/>
              <a:t>mengetahui</a:t>
            </a:r>
            <a:r>
              <a:rPr lang="en-US" sz="3600" dirty="0"/>
              <a:t> </a:t>
            </a:r>
            <a:r>
              <a:rPr lang="en-US" sz="3600" dirty="0" err="1"/>
              <a:t>tahap</a:t>
            </a:r>
            <a:r>
              <a:rPr lang="en-US" sz="3600" dirty="0"/>
              <a:t> vitamin D </a:t>
            </a:r>
            <a:r>
              <a:rPr lang="en-US" sz="3600" dirty="0" err="1"/>
              <a:t>dalam</a:t>
            </a:r>
            <a:r>
              <a:rPr lang="en-US" sz="3600" dirty="0"/>
              <a:t> </a:t>
            </a:r>
            <a:r>
              <a:rPr lang="en-US" sz="3600" dirty="0" err="1"/>
              <a:t>darah</a:t>
            </a:r>
            <a:r>
              <a:rPr lang="en-US" sz="3600" dirty="0"/>
              <a:t> </a:t>
            </a:r>
            <a:r>
              <a:rPr lang="en-US" sz="3600" dirty="0" err="1"/>
              <a:t>anda</a:t>
            </a:r>
            <a:r>
              <a:rPr lang="en-US" sz="3600" dirty="0"/>
              <a:t>, </a:t>
            </a:r>
            <a:r>
              <a:rPr lang="en-US" sz="3600" dirty="0" err="1"/>
              <a:t>adalah</a:t>
            </a:r>
            <a:r>
              <a:rPr lang="en-US" sz="3600" dirty="0"/>
              <a:t> </a:t>
            </a:r>
            <a:r>
              <a:rPr lang="en-US" sz="3600" dirty="0" err="1"/>
              <a:t>penting</a:t>
            </a:r>
            <a:r>
              <a:rPr lang="en-US" sz="3600" dirty="0"/>
              <a:t> </a:t>
            </a:r>
            <a:r>
              <a:rPr lang="en-US" sz="3600" dirty="0" err="1"/>
              <a:t>untuk</a:t>
            </a:r>
            <a:r>
              <a:rPr lang="en-US" sz="3600" dirty="0"/>
              <a:t> </a:t>
            </a:r>
            <a:r>
              <a:rPr lang="en-US" sz="3600" dirty="0" err="1"/>
              <a:t>menjalani</a:t>
            </a:r>
            <a:r>
              <a:rPr lang="en-US" sz="3600" dirty="0"/>
              <a:t> </a:t>
            </a:r>
            <a:r>
              <a:rPr lang="en-US" sz="3600" dirty="0" err="1"/>
              <a:t>ujian</a:t>
            </a:r>
            <a:r>
              <a:rPr lang="en-US" sz="3600" dirty="0"/>
              <a:t> </a:t>
            </a:r>
            <a:r>
              <a:rPr lang="en-US" sz="3600" dirty="0" err="1"/>
              <a:t>makmal</a:t>
            </a:r>
            <a:r>
              <a:rPr lang="en-US" sz="3600" dirty="0"/>
              <a:t> Serum 25(OH) D.</a:t>
            </a:r>
            <a:endParaRPr lang="en-MY" sz="3600" dirty="0"/>
          </a:p>
        </p:txBody>
      </p:sp>
      <p:sp>
        <p:nvSpPr>
          <p:cNvPr id="5" name="Text Placeholder 4">
            <a:extLst>
              <a:ext uri="{FF2B5EF4-FFF2-40B4-BE49-F238E27FC236}">
                <a16:creationId xmlns:a16="http://schemas.microsoft.com/office/drawing/2014/main" id="{8EF3E7AD-00A9-471E-B98E-B9073A3CBDA9}"/>
              </a:ext>
            </a:extLst>
          </p:cNvPr>
          <p:cNvSpPr>
            <a:spLocks noGrp="1"/>
          </p:cNvSpPr>
          <p:nvPr>
            <p:ph type="body" idx="1"/>
          </p:nvPr>
        </p:nvSpPr>
        <p:spPr>
          <a:xfrm>
            <a:off x="950524" y="5685564"/>
            <a:ext cx="10515600" cy="1500187"/>
          </a:xfrm>
        </p:spPr>
        <p:txBody>
          <a:bodyPr/>
          <a:lstStyle/>
          <a:p>
            <a:r>
              <a:rPr lang="en-US" dirty="0" err="1"/>
              <a:t>Untuk</a:t>
            </a:r>
            <a:r>
              <a:rPr lang="en-US" dirty="0"/>
              <a:t> </a:t>
            </a:r>
            <a:r>
              <a:rPr lang="en-US" dirty="0" err="1"/>
              <a:t>ini</a:t>
            </a:r>
            <a:r>
              <a:rPr lang="en-US" dirty="0"/>
              <a:t> </a:t>
            </a:r>
            <a:r>
              <a:rPr lang="en-US" dirty="0" err="1"/>
              <a:t>anda</a:t>
            </a:r>
            <a:r>
              <a:rPr lang="en-US" dirty="0"/>
              <a:t> </a:t>
            </a:r>
            <a:r>
              <a:rPr lang="en-US" dirty="0" err="1"/>
              <a:t>boleh</a:t>
            </a:r>
            <a:r>
              <a:rPr lang="en-US" dirty="0"/>
              <a:t> </a:t>
            </a:r>
            <a:r>
              <a:rPr lang="en-US" dirty="0" err="1"/>
              <a:t>mendapatkan</a:t>
            </a:r>
            <a:r>
              <a:rPr lang="en-US" dirty="0"/>
              <a:t> </a:t>
            </a:r>
            <a:r>
              <a:rPr lang="en-US" dirty="0" err="1"/>
              <a:t>nasihat</a:t>
            </a:r>
            <a:r>
              <a:rPr lang="en-US" dirty="0"/>
              <a:t> </a:t>
            </a:r>
            <a:r>
              <a:rPr lang="en-US" dirty="0" err="1"/>
              <a:t>dari</a:t>
            </a:r>
            <a:r>
              <a:rPr lang="en-US" dirty="0"/>
              <a:t> </a:t>
            </a:r>
            <a:r>
              <a:rPr lang="en-US" dirty="0" err="1"/>
              <a:t>doktor</a:t>
            </a:r>
            <a:r>
              <a:rPr lang="en-US" dirty="0"/>
              <a:t> </a:t>
            </a:r>
            <a:r>
              <a:rPr lang="en-US" dirty="0" err="1"/>
              <a:t>anda</a:t>
            </a:r>
            <a:r>
              <a:rPr lang="en-US" dirty="0"/>
              <a:t>.</a:t>
            </a:r>
            <a:endParaRPr lang="en-MY" dirty="0"/>
          </a:p>
        </p:txBody>
      </p:sp>
      <p:pic>
        <p:nvPicPr>
          <p:cNvPr id="6" name="Picture 5">
            <a:extLst>
              <a:ext uri="{FF2B5EF4-FFF2-40B4-BE49-F238E27FC236}">
                <a16:creationId xmlns:a16="http://schemas.microsoft.com/office/drawing/2014/main" id="{0CB855C1-7286-495E-8CD3-4FAF3E36DDEB}"/>
              </a:ext>
            </a:extLst>
          </p:cNvPr>
          <p:cNvPicPr>
            <a:picLocks noChangeAspect="1"/>
          </p:cNvPicPr>
          <p:nvPr/>
        </p:nvPicPr>
        <p:blipFill>
          <a:blip r:embed="rId2"/>
          <a:stretch>
            <a:fillRect/>
          </a:stretch>
        </p:blipFill>
        <p:spPr>
          <a:xfrm>
            <a:off x="6208324" y="1209040"/>
            <a:ext cx="5761849" cy="3241040"/>
          </a:xfrm>
          <a:prstGeom prst="rect">
            <a:avLst/>
          </a:prstGeom>
        </p:spPr>
      </p:pic>
    </p:spTree>
    <p:extLst>
      <p:ext uri="{BB962C8B-B14F-4D97-AF65-F5344CB8AC3E}">
        <p14:creationId xmlns:p14="http://schemas.microsoft.com/office/powerpoint/2010/main" val="1413049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743</Words>
  <Application>Microsoft Office PowerPoint</Application>
  <PresentationFormat>Widescreen</PresentationFormat>
  <Paragraphs>36</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High Tower Text</vt:lpstr>
      <vt:lpstr>Office Theme</vt:lpstr>
      <vt:lpstr>Cahaya Matahari</vt:lpstr>
      <vt:lpstr>  Pernahkah anda merasakan cahaya matahari harapan datang ke jiwa anda selepas malam yang panjang dan gelap dalam keputusasaan? Ada sesuatu tentang sinaran matahari yang hangat yang membuatkan kita berasa segar dan penuh harapan, tidak kira apa masalah yang kita hadapi. Tidak ramai yang tahu, tetapi manfaat cahaya matahari bukan sahaja dari bagaimana ia membuatkan kita berasa secara emosi tetapi cahaya matahari adalah faktor penting dalam kesihatan yang baik secara keseluruhan.</vt:lpstr>
      <vt:lpstr>PowerPoint Presentation</vt:lpstr>
      <vt:lpstr>PowerPoint Presentation</vt:lpstr>
      <vt:lpstr>Penyelidikan telah menunjukkan beberapa manfaat Vitamin D, melalui cahaya matahari (1):</vt:lpstr>
      <vt:lpstr>Penyelidikan telah menunjukkan beberapa manfaat Vitamin D, melalui cahaya matahari (2):</vt:lpstr>
      <vt:lpstr>Berapa Banyak Cahaya Matahari?</vt:lpstr>
      <vt:lpstr>Vitamin D juga terdapat dalam sebilangan kecil makanan. Beberapa sumber Vitamin D termasuk:</vt:lpstr>
      <vt:lpstr>Mungkin ramai yang bertanya, “Bagaimana saya boleh mengetahui sama ada saya kekurangan vitamin D?” Untuk mengetahui tahap vitamin D dalam darah anda, adalah penting untuk menjalani ujian makmal Serum 25(OH) D.</vt:lpstr>
      <vt:lpstr>PowerPoint Presentation</vt:lpstr>
      <vt:lpstr>Firman-Mu itu pelita bagi kakiku dan terang bagi jalanku Mazmur 119 : 105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Sunlight</dc:title>
  <dc:creator>Jane Yap</dc:creator>
  <cp:lastModifiedBy>asus notebook</cp:lastModifiedBy>
  <cp:revision>17</cp:revision>
  <dcterms:created xsi:type="dcterms:W3CDTF">2023-01-25T07:35:00Z</dcterms:created>
  <dcterms:modified xsi:type="dcterms:W3CDTF">2023-12-01T22:55:15Z</dcterms:modified>
</cp:coreProperties>
</file>